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17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6256000" cy="9144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Open Sans" panose="020B0606030504020204" pitchFamily="34" charset="0"/>
      <p:regular r:id="rId70"/>
      <p:bold r:id="rId71"/>
      <p:italic r:id="rId72"/>
      <p:boldItalic r:id="rId73"/>
    </p:embeddedFont>
    <p:embeddedFont>
      <p:font typeface="Oswald" panose="00000500000000000000" pitchFamily="2" charset="0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jycEaksxr1JY84WTsArgRA==" hashData="kXJfj7tMPfxz7Vyo2+nb1iwcb4LIYHGj8ViBo455+yLEv0RVtb8EkDl0MeD3druDMBypC7jvEwRCy+GrklHjjA=="/>
  <p:extLst>
    <p:ext uri="{EFAFB233-063F-42B5-8137-9DF3F51BA10A}">
      <p15:sldGuideLst xmlns:p15="http://schemas.microsoft.com/office/powerpoint/2012/main">
        <p15:guide id="1" pos="5097">
          <p15:clr>
            <a:srgbClr val="A4A3A4"/>
          </p15:clr>
        </p15:guide>
        <p15:guide id="2" orient="horz" pos="567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5193">
          <p15:clr>
            <a:srgbClr val="A4A3A4"/>
          </p15:clr>
        </p15:guide>
        <p15:guide id="5" pos="9792">
          <p15:clr>
            <a:srgbClr val="A4A3A4"/>
          </p15:clr>
        </p15:guide>
        <p15:guide id="6" pos="9497">
          <p15:clr>
            <a:srgbClr val="A4A3A4"/>
          </p15:clr>
        </p15:guide>
        <p15:guide id="7" pos="561">
          <p15:clr>
            <a:srgbClr val="A4A3A4"/>
          </p15:clr>
        </p15:guide>
        <p15:guide id="8" pos="879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gPjeRZdkeIn8u70swh6uJudNkCv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34" y="84"/>
      </p:cViewPr>
      <p:guideLst>
        <p:guide pos="5097"/>
        <p:guide orient="horz" pos="567"/>
        <p:guide orient="horz" pos="2880"/>
        <p:guide orient="horz" pos="5193"/>
        <p:guide pos="9792"/>
        <p:guide pos="9497"/>
        <p:guide pos="561"/>
        <p:guide pos="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99" name="Google Shape;4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Amazon Web Services (AWS) is a cloud platform, which offers more than 200 fully featured services.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are now in the last phase of our project, where we will deploy the apps on AWS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will start by deploying Angular web apps on EC2 instance using Jenkins and Docker.</a:t>
            </a:r>
            <a:endParaRPr/>
          </a:p>
        </p:txBody>
      </p:sp>
      <p:sp>
        <p:nvSpPr>
          <p:cNvPr id="504" name="Google Shape;50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Open the EC2 dashboard.</a:t>
            </a:r>
            <a:endParaRPr/>
          </a:p>
        </p:txBody>
      </p:sp>
      <p:sp>
        <p:nvSpPr>
          <p:cNvPr id="513" name="Google Shape;5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Launch a new Instance.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 a prerequisite, you must create your service group and key pair to access the instance from your terminal.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this lab, we will use the AWS Cloud Shell itself to perform the tasks.</a:t>
            </a:r>
            <a:endParaRPr/>
          </a:p>
        </p:txBody>
      </p:sp>
      <p:sp>
        <p:nvSpPr>
          <p:cNvPr id="523" name="Google Shape;523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connect using one of the various methods, like ssh.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 here, we will connect through AWS Cloud Shell itself which is the first option when you click on connect i.e. EC2 Instance Connect</a:t>
            </a:r>
            <a:endParaRPr/>
          </a:p>
        </p:txBody>
      </p:sp>
      <p:sp>
        <p:nvSpPr>
          <p:cNvPr id="539" name="Google Shape;53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Now, let’s install the tools and software required to deploy our Angular Apps.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will configure Node, Git, Docker and Jenkins now.</a:t>
            </a:r>
            <a:endParaRPr/>
          </a:p>
        </p:txBody>
      </p:sp>
      <p:sp>
        <p:nvSpPr>
          <p:cNvPr id="550" name="Google Shape;550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Configure the Jenkins Pipeline Project by passing GitHub Repository URL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 Link on AWS Documentation: https://docs.aws.amazon.com/sdk-for-javascript/v2/developer-guide/setting-up-node-on-ec2-instance.html</a:t>
            </a:r>
            <a:endParaRPr/>
          </a:p>
        </p:txBody>
      </p:sp>
      <p:sp>
        <p:nvSpPr>
          <p:cNvPr id="560" name="Google Shape;560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 add Angular CLI to run the Angular project.</a:t>
            </a:r>
            <a:endParaRPr/>
          </a:p>
        </p:txBody>
      </p:sp>
      <p:sp>
        <p:nvSpPr>
          <p:cNvPr id="570" name="Google Shape;570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Configure Git.</a:t>
            </a:r>
            <a:endParaRPr/>
          </a:p>
        </p:txBody>
      </p:sp>
      <p:sp>
        <p:nvSpPr>
          <p:cNvPr id="580" name="Google Shape;580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Now, let us install docker for containerizing the Angular apps.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Here are some useful commands: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Install Docker using: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sudo yum install docker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9" name="Google Shape;589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Add the ec2-user to the docker group so you can execute Docker commands without using sudo and Exit the terminal and re-login to make the change effective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sudo usermod -a -G docker ec2-user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1" name="Google Shape;601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Enable docker service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sudo systemctl enable docker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Start docker service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sudo systemctl start docker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Check the Docker service.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sudo systemctl status docker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0" name="Google Shape;610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configure Jenkins on EC2 Instance, install Java Firstly. Use these commands: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Install JDK 8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yum update -y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yum install java-1.8.0-openjdk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2" name="Google Shape;622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Install JDK 11 - java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amazon-linux-extras install java-openjdk11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Install JDK 11 Development - javac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yum install java-11-openjdk-devel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Configure Java Version 8 or 11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alternatives --config java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Read OS name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cat /etc/os-release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2" name="Google Shape;64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 Open the Jenkins Installation document and follow the instructions [https://www.jenkins.io/doc/book/installing/linux/]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amazon-linux-extras install epel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yum-config-manager --enable epel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yum install daemonize -y</a:t>
            </a:r>
            <a:endParaRPr/>
          </a:p>
        </p:txBody>
      </p:sp>
      <p:sp>
        <p:nvSpPr>
          <p:cNvPr id="652" name="Google Shape;652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yum install jenkins -y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systemctl daemon-reload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sudo systemctl enable jenkins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sudo systemctl start jenkins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sudo systemctl status jenkins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Edit the Inbound rules of security group associated to EC2 instance by opening port 8080 so that Jenkins runs.</a:t>
            </a:r>
            <a:endParaRPr/>
          </a:p>
        </p:txBody>
      </p:sp>
      <p:sp>
        <p:nvSpPr>
          <p:cNvPr id="671" name="Google Shape;671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From here, proceed by logging into the Jenkins with initial password.</a:t>
            </a:r>
            <a:endParaRPr/>
          </a:p>
        </p:txBody>
      </p:sp>
      <p:sp>
        <p:nvSpPr>
          <p:cNvPr id="684" name="Google Shape;684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Create a new user.</a:t>
            </a:r>
            <a:endParaRPr/>
          </a:p>
        </p:txBody>
      </p:sp>
      <p:sp>
        <p:nvSpPr>
          <p:cNvPr id="693" name="Google Shape;693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Jenkins is ready to be used on EC2 now.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sure you install the desired plugins eg: NodeJS Plugin to be used for npm command on EC2.</a:t>
            </a:r>
            <a:endParaRPr/>
          </a:p>
        </p:txBody>
      </p:sp>
      <p:sp>
        <p:nvSpPr>
          <p:cNvPr id="703" name="Google Shape;703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Let us create a bucket where we can store data such as the images of products for our project.</a:t>
            </a:r>
            <a:endParaRPr/>
          </a:p>
        </p:txBody>
      </p:sp>
      <p:sp>
        <p:nvSpPr>
          <p:cNvPr id="714" name="Google Shape;71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From the S3 dashboard, click Create bucket.</a:t>
            </a:r>
            <a:endParaRPr/>
          </a:p>
        </p:txBody>
      </p:sp>
      <p:sp>
        <p:nvSpPr>
          <p:cNvPr id="720" name="Google Shape;720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Give a name and choose the default settings for the bucket.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the bucket accessible to the public for the images to be read/written by angular apps.</a:t>
            </a:r>
            <a:endParaRPr/>
          </a:p>
        </p:txBody>
      </p:sp>
      <p:sp>
        <p:nvSpPr>
          <p:cNvPr id="731" name="Google Shape;731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successfully configured the bucket.</a:t>
            </a:r>
            <a:endParaRPr/>
          </a:p>
        </p:txBody>
      </p:sp>
      <p:sp>
        <p:nvSpPr>
          <p:cNvPr id="743" name="Google Shape;743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3818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Now, let us set up the Jenkins environment where we need to create the NodeJS Projects using Jenkinsfile for the build.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must have Jenkins installed on your lab to create the Jenkins Pipeline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Initially, we will configure for Angular web-admin project.</a:t>
            </a:r>
            <a:endParaRPr/>
          </a:p>
        </p:txBody>
      </p:sp>
      <p:sp>
        <p:nvSpPr>
          <p:cNvPr id="752" name="Google Shape;75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Create a new project in Jenkins of type Pipeline.</a:t>
            </a:r>
            <a:endParaRPr/>
          </a:p>
        </p:txBody>
      </p:sp>
      <p:sp>
        <p:nvSpPr>
          <p:cNvPr id="758" name="Google Shape;758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Configure the Jenkins Pipeline Project by passing GitHub Repository URL.</a:t>
            </a:r>
            <a:endParaRPr/>
          </a:p>
        </p:txBody>
      </p:sp>
      <p:sp>
        <p:nvSpPr>
          <p:cNvPr id="768" name="Google Shape;768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 the branch specifier, select the default branch </a:t>
            </a:r>
            <a:r>
              <a:rPr lang="en-US"/>
              <a:t>which is master.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Script Path contains the Jenkinsfile, which is created in the root directory of our project.</a:t>
            </a:r>
            <a:endParaRPr/>
          </a:p>
        </p:txBody>
      </p:sp>
      <p:sp>
        <p:nvSpPr>
          <p:cNvPr id="778" name="Google Shape;778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an optional Step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Configure GitHub trigger for GITScm Polling. This option will work when Jenkins is running with a proper URL instead of localhost.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configure the same using ngrok.</a:t>
            </a:r>
            <a:endParaRPr/>
          </a:p>
        </p:txBody>
      </p:sp>
      <p:sp>
        <p:nvSpPr>
          <p:cNvPr id="790" name="Google Shape;790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Finally, click on Build Now and build your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will notice the stages appearing as we mentioned in the Jenkinsfile.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 &gt; Test &gt; Build &gt; Containerize &gt; Deploy</a:t>
            </a:r>
            <a:endParaRPr/>
          </a:p>
        </p:txBody>
      </p:sp>
      <p:sp>
        <p:nvSpPr>
          <p:cNvPr id="802" name="Google Shape;802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Similarly we can set up Jenkins for the End-User Project</a:t>
            </a:r>
            <a:endParaRPr/>
          </a:p>
        </p:txBody>
      </p:sp>
      <p:sp>
        <p:nvSpPr>
          <p:cNvPr id="813" name="Google Shape;8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8" name="Google Shape;818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Create a new project in Jenkins of type Pipeline.</a:t>
            </a:r>
            <a:endParaRPr/>
          </a:p>
        </p:txBody>
      </p:sp>
      <p:sp>
        <p:nvSpPr>
          <p:cNvPr id="819" name="Google Shape;819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Configure the Jenkins Pipeline Project by passing GitHub repository URL.</a:t>
            </a:r>
            <a:endParaRPr/>
          </a:p>
        </p:txBody>
      </p:sp>
      <p:sp>
        <p:nvSpPr>
          <p:cNvPr id="829" name="Google Shape;829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 the branch specifier, select the default branch </a:t>
            </a:r>
            <a:r>
              <a:rPr lang="en-US"/>
              <a:t>which is master.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Script Path contains the Jenkinsfile, which is created in the root directory of our project.</a:t>
            </a:r>
            <a:endParaRPr/>
          </a:p>
        </p:txBody>
      </p:sp>
      <p:sp>
        <p:nvSpPr>
          <p:cNvPr id="839" name="Google Shape;839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Optional Step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Configure GitHub trigger for GITScm Polling. This option will work when Jenkins is running with a proper URL instead of localhost.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configure the same using ngrok.</a:t>
            </a:r>
            <a:endParaRPr/>
          </a:p>
        </p:txBody>
      </p:sp>
      <p:sp>
        <p:nvSpPr>
          <p:cNvPr id="851" name="Google Shape;851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3" name="Google Shape;863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4" name="Google Shape;87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6" name="Google Shape;886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0" name="Google Shape;1000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6" name="Google Shape;1006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2" name="Google Shape;4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04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04"/>
          <p:cNvSpPr txBox="1">
            <a:spLocks noGrp="1"/>
          </p:cNvSpPr>
          <p:nvPr>
            <p:ph type="body" idx="1"/>
          </p:nvPr>
        </p:nvSpPr>
        <p:spPr>
          <a:xfrm>
            <a:off x="8800036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13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3791"/>
          <a:stretch/>
        </p:blipFill>
        <p:spPr>
          <a:xfrm>
            <a:off x="11995484" y="0"/>
            <a:ext cx="4260515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3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Check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efore the Next Class">
  <p:cSld name="2_Before the Next Clas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6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6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31314" y="3204210"/>
            <a:ext cx="4227467" cy="328803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6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's Next?">
  <p:cSld name="What's Next?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7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7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17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7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31314" y="3204210"/>
            <a:ext cx="4227467" cy="3288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 Nam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3"/>
          <p:cNvSpPr txBox="1">
            <a:spLocks noGrp="1"/>
          </p:cNvSpPr>
          <p:nvPr>
            <p:ph type="body" idx="1"/>
          </p:nvPr>
        </p:nvSpPr>
        <p:spPr>
          <a:xfrm>
            <a:off x="241300" y="4111755"/>
            <a:ext cx="160146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4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4"/>
          <p:cNvSpPr/>
          <p:nvPr/>
        </p:nvSpPr>
        <p:spPr>
          <a:xfrm>
            <a:off x="596200" y="555452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Assisted Practice</a:t>
            </a:r>
            <a:endParaRPr sz="14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24"/>
          <p:cNvSpPr txBox="1">
            <a:spLocks noGrp="1"/>
          </p:cNvSpPr>
          <p:nvPr>
            <p:ph type="title"/>
          </p:nvPr>
        </p:nvSpPr>
        <p:spPr>
          <a:xfrm>
            <a:off x="596200" y="1212374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24"/>
          <p:cNvSpPr/>
          <p:nvPr/>
        </p:nvSpPr>
        <p:spPr>
          <a:xfrm>
            <a:off x="700325" y="1995300"/>
            <a:ext cx="14948700" cy="5536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24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25"/>
          <p:cNvGrpSpPr/>
          <p:nvPr/>
        </p:nvGrpSpPr>
        <p:grpSpPr>
          <a:xfrm>
            <a:off x="0" y="0"/>
            <a:ext cx="16256000" cy="9144003"/>
            <a:chOff x="0" y="0"/>
            <a:chExt cx="16256000" cy="9144003"/>
          </a:xfrm>
        </p:grpSpPr>
        <p:pic>
          <p:nvPicPr>
            <p:cNvPr id="90" name="Google Shape;90;p12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256000" cy="9144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25" descr="A picture containing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l="75420"/>
            <a:stretch/>
          </p:blipFill>
          <p:spPr>
            <a:xfrm>
              <a:off x="12260179" y="0"/>
              <a:ext cx="3995820" cy="9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25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25"/>
          <p:cNvSpPr/>
          <p:nvPr/>
        </p:nvSpPr>
        <p:spPr>
          <a:xfrm rot="5400000">
            <a:off x="12490075" y="4514050"/>
            <a:ext cx="6974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9CB9C"/>
                </a:solidFill>
                <a:latin typeface="Open Sans"/>
                <a:ea typeface="Open Sans"/>
                <a:cs typeface="Open Sans"/>
                <a:sym typeface="Open Sans"/>
              </a:rPr>
              <a:t>COURSE-END PROJECT</a:t>
            </a:r>
            <a:endParaRPr sz="1400" b="0" i="0" u="none" strike="noStrike" cap="none">
              <a:solidFill>
                <a:srgbClr val="F9CB9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25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25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25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_n">
  <p:cSld name="1_quiz content_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67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6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26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26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26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26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26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26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26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26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26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26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78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_n">
  <p:cSld name="1_quiz ans_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7"/>
          <p:cNvSpPr txBox="1"/>
          <p:nvPr/>
        </p:nvSpPr>
        <p:spPr>
          <a:xfrm>
            <a:off x="1073502" y="7205554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27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27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6B14"/>
              </a:buClr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27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27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27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27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27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27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27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27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27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27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27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pos="1472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8"/>
          <p:cNvSpPr txBox="1"/>
          <p:nvPr/>
        </p:nvSpPr>
        <p:spPr>
          <a:xfrm>
            <a:off x="1073501" y="7190611"/>
            <a:ext cx="3101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28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28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28"/>
          <p:cNvSpPr txBox="1">
            <a:spLocks noGrp="1"/>
          </p:cNvSpPr>
          <p:nvPr>
            <p:ph type="body" idx="2"/>
          </p:nvPr>
        </p:nvSpPr>
        <p:spPr>
          <a:xfrm>
            <a:off x="3933646" y="7228935"/>
            <a:ext cx="9043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6B14"/>
              </a:buClr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128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28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28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28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28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28"/>
          <p:cNvSpPr txBox="1">
            <a:spLocks noGrp="1"/>
          </p:cNvSpPr>
          <p:nvPr>
            <p:ph type="body" idx="4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128"/>
          <p:cNvSpPr txBox="1">
            <a:spLocks noGrp="1"/>
          </p:cNvSpPr>
          <p:nvPr>
            <p:ph type="body" idx="5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28"/>
          <p:cNvSpPr txBox="1">
            <a:spLocks noGrp="1"/>
          </p:cNvSpPr>
          <p:nvPr>
            <p:ph type="body" idx="6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28"/>
          <p:cNvSpPr txBox="1">
            <a:spLocks noGrp="1"/>
          </p:cNvSpPr>
          <p:nvPr>
            <p:ph type="body" idx="7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28"/>
          <p:cNvSpPr txBox="1">
            <a:spLocks noGrp="1"/>
          </p:cNvSpPr>
          <p:nvPr>
            <p:ph type="body" idx="8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">
  <p:cSld name="Scenario 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9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29"/>
          <p:cNvSpPr/>
          <p:nvPr/>
        </p:nvSpPr>
        <p:spPr>
          <a:xfrm>
            <a:off x="4653550" y="305074"/>
            <a:ext cx="7855442" cy="44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29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7" name="Google Shape;147;p129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842623" y="804671"/>
            <a:ext cx="11704610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1_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05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5"/>
          <p:cNvSpPr txBox="1">
            <a:spLocks noGrp="1"/>
          </p:cNvSpPr>
          <p:nvPr>
            <p:ph type="body" idx="1"/>
          </p:nvPr>
        </p:nvSpPr>
        <p:spPr>
          <a:xfrm>
            <a:off x="8800038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30" descr="Graphical user interfac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0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30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30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30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30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5" name="Google Shape;155;p130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086830" y="1319447"/>
            <a:ext cx="450303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1_Assisted Practic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31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3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50" y="2186163"/>
            <a:ext cx="5689924" cy="477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1_Learning Objective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3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32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32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32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132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32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8" name="Google Shape;168;p132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2"/>
          <p:cNvSpPr/>
          <p:nvPr/>
        </p:nvSpPr>
        <p:spPr>
          <a:xfrm>
            <a:off x="909797" y="1680111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33" descr="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174" y="-29238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33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7566"/>
          <a:stretch/>
        </p:blipFill>
        <p:spPr>
          <a:xfrm>
            <a:off x="12609095" y="0"/>
            <a:ext cx="3646904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33"/>
          <p:cNvSpPr/>
          <p:nvPr/>
        </p:nvSpPr>
        <p:spPr>
          <a:xfrm rot="5400000">
            <a:off x="13767009" y="4383629"/>
            <a:ext cx="4601238" cy="37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9CB9C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1400" b="0" i="0" u="none" strike="noStrike" cap="none">
              <a:solidFill>
                <a:srgbClr val="F9CB9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4" name="Google Shape;174;p133"/>
          <p:cNvSpPr/>
          <p:nvPr/>
        </p:nvSpPr>
        <p:spPr>
          <a:xfrm>
            <a:off x="6254776" y="1394500"/>
            <a:ext cx="9513773" cy="6177052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3"/>
          <p:cNvSpPr txBox="1">
            <a:spLocks noGrp="1"/>
          </p:cNvSpPr>
          <p:nvPr>
            <p:ph type="body" idx="1"/>
          </p:nvPr>
        </p:nvSpPr>
        <p:spPr>
          <a:xfrm>
            <a:off x="6286500" y="1842152"/>
            <a:ext cx="9246870" cy="520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33"/>
          <p:cNvSpPr txBox="1">
            <a:spLocks noGrp="1"/>
          </p:cNvSpPr>
          <p:nvPr>
            <p:ph type="title"/>
          </p:nvPr>
        </p:nvSpPr>
        <p:spPr>
          <a:xfrm>
            <a:off x="6286500" y="448255"/>
            <a:ext cx="932965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1_Lesson-End Projec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34"/>
          <p:cNvGrpSpPr/>
          <p:nvPr/>
        </p:nvGrpSpPr>
        <p:grpSpPr>
          <a:xfrm>
            <a:off x="0" y="0"/>
            <a:ext cx="16256000" cy="9144003"/>
            <a:chOff x="0" y="0"/>
            <a:chExt cx="16256000" cy="9144003"/>
          </a:xfrm>
        </p:grpSpPr>
        <p:pic>
          <p:nvPicPr>
            <p:cNvPr id="179" name="Google Shape;179;p1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256000" cy="9144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34" descr="A picture containing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l="75420"/>
            <a:stretch/>
          </p:blipFill>
          <p:spPr>
            <a:xfrm>
              <a:off x="12260179" y="0"/>
              <a:ext cx="3995820" cy="9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134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4"/>
          <p:cNvSpPr/>
          <p:nvPr/>
        </p:nvSpPr>
        <p:spPr>
          <a:xfrm rot="5400000">
            <a:off x="13379725" y="5130400"/>
            <a:ext cx="5195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9CB9C"/>
                </a:solidFill>
                <a:latin typeface="Oswald"/>
                <a:ea typeface="Oswald"/>
                <a:cs typeface="Oswald"/>
                <a:sym typeface="Oswald"/>
              </a:rPr>
              <a:t>LESSON-END PROJECT</a:t>
            </a:r>
            <a:endParaRPr sz="1400" b="0" i="0" u="none" strike="noStrike" cap="none">
              <a:solidFill>
                <a:srgbClr val="F9CB9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3" name="Google Shape;183;p134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134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4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 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35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5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1_Recap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36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36"/>
          <p:cNvSpPr/>
          <p:nvPr/>
        </p:nvSpPr>
        <p:spPr>
          <a:xfrm rot="-2701516">
            <a:off x="-46571" y="613151"/>
            <a:ext cx="2404941" cy="4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1_Knowledge Check 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37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38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Thank you 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1_Key Takeaways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39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39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139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139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139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8" name="Google Shape;208;p139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76178" y="1368575"/>
            <a:ext cx="5066773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06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6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0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626790" y="1069512"/>
            <a:ext cx="5023890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">
  <p:cSld name="1_Scenario  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40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40"/>
          <p:cNvSpPr/>
          <p:nvPr/>
        </p:nvSpPr>
        <p:spPr>
          <a:xfrm>
            <a:off x="4653550" y="305075"/>
            <a:ext cx="6948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an Azure Architect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40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 2">
  <p:cSld name="Scenario 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1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41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_n">
  <p:cSld name="1_quiz content_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67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14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11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114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114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114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114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114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114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114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114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114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78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_n">
  <p:cSld name="1_quiz ans_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5"/>
          <p:cNvSpPr txBox="1"/>
          <p:nvPr/>
        </p:nvSpPr>
        <p:spPr>
          <a:xfrm>
            <a:off x="1073502" y="7205554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115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115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115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15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115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115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115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115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115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115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115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115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115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pos="1472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7304150" y="4114800"/>
            <a:ext cx="7554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/>
          <p:nvPr/>
        </p:nvSpPr>
        <p:spPr>
          <a:xfrm rot="-3026872">
            <a:off x="-270651" y="84891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 descr="A close up of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72"/>
          <a:stretch/>
        </p:blipFill>
        <p:spPr>
          <a:xfrm>
            <a:off x="580570" y="0"/>
            <a:ext cx="1567542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2272" y="771540"/>
            <a:ext cx="1033295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8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5" name="Google Shape;285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9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07"/>
          <p:cNvGrpSpPr/>
          <p:nvPr/>
        </p:nvGrpSpPr>
        <p:grpSpPr>
          <a:xfrm>
            <a:off x="0" y="0"/>
            <a:ext cx="16255999" cy="9144000"/>
            <a:chOff x="0" y="0"/>
            <a:chExt cx="16255999" cy="9144000"/>
          </a:xfrm>
        </p:grpSpPr>
        <p:pic>
          <p:nvPicPr>
            <p:cNvPr id="28" name="Google Shape;28;p107" descr="A picture containing text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255999" cy="9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107"/>
            <p:cNvPicPr preferRelativeResize="0"/>
            <p:nvPr/>
          </p:nvPicPr>
          <p:blipFill rotWithShape="1">
            <a:blip r:embed="rId3">
              <a:alphaModFix/>
            </a:blip>
            <a:srcRect r="24063"/>
            <a:stretch/>
          </p:blipFill>
          <p:spPr>
            <a:xfrm>
              <a:off x="0" y="0"/>
              <a:ext cx="12344400" cy="914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Google Shape;30;p107"/>
          <p:cNvPicPr preferRelativeResize="0"/>
          <p:nvPr/>
        </p:nvPicPr>
        <p:blipFill rotWithShape="1">
          <a:blip r:embed="rId4">
            <a:alphaModFix/>
          </a:blip>
          <a:srcRect l="64170" t="13848" b="23994"/>
          <a:stretch/>
        </p:blipFill>
        <p:spPr>
          <a:xfrm>
            <a:off x="9817768" y="1831727"/>
            <a:ext cx="5824624" cy="5683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7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7"/>
          <p:cNvSpPr/>
          <p:nvPr/>
        </p:nvSpPr>
        <p:spPr>
          <a:xfrm rot="-2701516">
            <a:off x="-46638" y="613218"/>
            <a:ext cx="2404941" cy="4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des ">
  <p:cSld name="Content Slide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6ea8db464a_0_27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6ea8db464a_0_275"/>
          <p:cNvSpPr/>
          <p:nvPr/>
        </p:nvSpPr>
        <p:spPr>
          <a:xfrm>
            <a:off x="16375347" y="785880"/>
            <a:ext cx="617100" cy="617100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ea8db464a_0_275"/>
          <p:cNvSpPr/>
          <p:nvPr/>
        </p:nvSpPr>
        <p:spPr>
          <a:xfrm>
            <a:off x="16375347" y="2367024"/>
            <a:ext cx="617100" cy="617100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6ea8db464a_0_275"/>
          <p:cNvSpPr/>
          <p:nvPr/>
        </p:nvSpPr>
        <p:spPr>
          <a:xfrm>
            <a:off x="16375347" y="1576452"/>
            <a:ext cx="617100" cy="617100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6ea8db464a_0_275"/>
          <p:cNvSpPr/>
          <p:nvPr/>
        </p:nvSpPr>
        <p:spPr>
          <a:xfrm>
            <a:off x="16375347" y="5529312"/>
            <a:ext cx="617100" cy="617100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6ea8db464a_0_275"/>
          <p:cNvSpPr/>
          <p:nvPr/>
        </p:nvSpPr>
        <p:spPr>
          <a:xfrm>
            <a:off x="16375347" y="4738740"/>
            <a:ext cx="617100" cy="617100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6ea8db464a_0_275"/>
          <p:cNvSpPr/>
          <p:nvPr/>
        </p:nvSpPr>
        <p:spPr>
          <a:xfrm>
            <a:off x="16375347" y="6319884"/>
            <a:ext cx="617100" cy="617100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6ea8db464a_0_275"/>
          <p:cNvSpPr/>
          <p:nvPr/>
        </p:nvSpPr>
        <p:spPr>
          <a:xfrm>
            <a:off x="16375347" y="3157596"/>
            <a:ext cx="617100" cy="617100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6ea8db464a_0_275"/>
          <p:cNvSpPr/>
          <p:nvPr/>
        </p:nvSpPr>
        <p:spPr>
          <a:xfrm>
            <a:off x="16375347" y="3948168"/>
            <a:ext cx="617100" cy="617100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6ea8db464a_0_275"/>
          <p:cNvSpPr/>
          <p:nvPr/>
        </p:nvSpPr>
        <p:spPr>
          <a:xfrm>
            <a:off x="16375347" y="7110456"/>
            <a:ext cx="617100" cy="617100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6ea8db464a_0_275"/>
          <p:cNvSpPr/>
          <p:nvPr/>
        </p:nvSpPr>
        <p:spPr>
          <a:xfrm>
            <a:off x="16375347" y="7901030"/>
            <a:ext cx="617100" cy="617100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18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8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1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8"/>
          <p:cNvSpPr txBox="1">
            <a:spLocks noGrp="1"/>
          </p:cNvSpPr>
          <p:nvPr>
            <p:ph type="body" idx="1"/>
          </p:nvPr>
        </p:nvSpPr>
        <p:spPr>
          <a:xfrm>
            <a:off x="152309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118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19" descr="A picture containing water, ai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1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19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1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20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20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20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120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21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21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21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12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22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2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22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22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122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122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122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">
  <p:cSld name="1_Scenario 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661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08"/>
          <p:cNvSpPr/>
          <p:nvPr/>
        </p:nvSpPr>
        <p:spPr>
          <a:xfrm>
            <a:off x="4653550" y="305074"/>
            <a:ext cx="7855442" cy="44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36;p108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10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181792" y="804671"/>
            <a:ext cx="1102627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9" descr="Graphical user interfac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9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41;p109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9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09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9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09"/>
          <p:cNvSpPr/>
          <p:nvPr/>
        </p:nvSpPr>
        <p:spPr>
          <a:xfrm>
            <a:off x="909797" y="1680111"/>
            <a:ext cx="7887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" name="Google Shape;46;p109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60687" y="1311035"/>
            <a:ext cx="5440154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Break">
  <p:cSld name="Topic Brea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0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1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1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79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1_Key Takeaway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2" descr="Graphical user interfac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2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12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2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2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12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1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086830" y="1319447"/>
            <a:ext cx="450303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3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3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3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3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3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>
            <a:spLocks noGrp="1"/>
          </p:cNvSpPr>
          <p:nvPr>
            <p:ph type="body" idx="1"/>
          </p:nvPr>
        </p:nvSpPr>
        <p:spPr>
          <a:xfrm>
            <a:off x="8576104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Configure AWS for Front 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"/>
          <p:cNvSpPr txBox="1">
            <a:spLocks noGrp="1"/>
          </p:cNvSpPr>
          <p:nvPr>
            <p:ph type="body" idx="1"/>
          </p:nvPr>
        </p:nvSpPr>
        <p:spPr>
          <a:xfrm>
            <a:off x="1470660" y="240828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 dirty="0">
                <a:solidFill>
                  <a:srgbClr val="3F3F3F"/>
                </a:solidFill>
              </a:rPr>
              <a:t>Create and configure EC2 instance on AWS</a:t>
            </a:r>
            <a:endParaRPr dirty="0"/>
          </a:p>
        </p:txBody>
      </p:sp>
      <p:sp>
        <p:nvSpPr>
          <p:cNvPr id="490" name="Google Shape;490;p6"/>
          <p:cNvSpPr txBox="1">
            <a:spLocks noGrp="1"/>
          </p:cNvSpPr>
          <p:nvPr>
            <p:ph type="body" idx="2"/>
          </p:nvPr>
        </p:nvSpPr>
        <p:spPr>
          <a:xfrm>
            <a:off x="1470660" y="3585243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 dirty="0">
                <a:solidFill>
                  <a:srgbClr val="3F3F3F"/>
                </a:solidFill>
              </a:rPr>
              <a:t>Create S3 bucket</a:t>
            </a:r>
            <a:endParaRPr dirty="0"/>
          </a:p>
        </p:txBody>
      </p:sp>
      <p:sp>
        <p:nvSpPr>
          <p:cNvPr id="491" name="Google Shape;491;p6"/>
          <p:cNvSpPr txBox="1">
            <a:spLocks noGrp="1"/>
          </p:cNvSpPr>
          <p:nvPr>
            <p:ph type="body" idx="3"/>
          </p:nvPr>
        </p:nvSpPr>
        <p:spPr>
          <a:xfrm>
            <a:off x="1470660" y="475496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dirty="0">
                <a:solidFill>
                  <a:srgbClr val="3F3F3F"/>
                </a:solidFill>
              </a:rPr>
              <a:t>Use Jenkins on EC2 for CI/CD</a:t>
            </a:r>
            <a:endParaRPr dirty="0"/>
          </a:p>
        </p:txBody>
      </p:sp>
      <p:sp>
        <p:nvSpPr>
          <p:cNvPr id="492" name="Google Shape;492;p6"/>
          <p:cNvSpPr txBox="1">
            <a:spLocks noGrp="1"/>
          </p:cNvSpPr>
          <p:nvPr>
            <p:ph type="body" idx="4"/>
          </p:nvPr>
        </p:nvSpPr>
        <p:spPr>
          <a:xfrm>
            <a:off x="1470660" y="592469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dirty="0">
                <a:solidFill>
                  <a:srgbClr val="3F3F3F"/>
                </a:solidFill>
              </a:rPr>
              <a:t>Integrate Docker in Jenkins to build and release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dirty="0">
                <a:solidFill>
                  <a:srgbClr val="3F3F3F"/>
                </a:solidFill>
              </a:rPr>
              <a:t>images as containers on EC2</a:t>
            </a:r>
            <a:endParaRPr dirty="0">
              <a:solidFill>
                <a:srgbClr val="3F3F3F"/>
              </a:solidFill>
            </a:endParaRPr>
          </a:p>
        </p:txBody>
      </p:sp>
      <p:pic>
        <p:nvPicPr>
          <p:cNvPr id="493" name="Google Shape;49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47" y="362737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47" y="480071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2" y="597406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2" y="2454031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Create and Configure EC2 in AWS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4"/>
          <p:cNvSpPr/>
          <p:nvPr/>
        </p:nvSpPr>
        <p:spPr>
          <a:xfrm>
            <a:off x="2813046" y="1427313"/>
            <a:ext cx="10556884" cy="95240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36A2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Amazon Web Services (AWS) is a cloud platform, which offers more than 200 fully featured services.</a:t>
            </a:r>
            <a:endParaRPr/>
          </a:p>
        </p:txBody>
      </p:sp>
      <p:sp>
        <p:nvSpPr>
          <p:cNvPr id="507" name="Google Shape;507;p5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AWS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508" name="Google Shape;50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4957" y="3126180"/>
            <a:ext cx="7433057" cy="327670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4"/>
          <p:cNvSpPr/>
          <p:nvPr/>
        </p:nvSpPr>
        <p:spPr>
          <a:xfrm>
            <a:off x="3218792" y="7239016"/>
            <a:ext cx="9745389" cy="907571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Angular web apps on EC2 instance is deployed using Jenkins and Docker.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pic>
        <p:nvPicPr>
          <p:cNvPr id="510" name="Google Shape;510;p54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7147868" y="889500"/>
            <a:ext cx="207222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4033" y="2566542"/>
            <a:ext cx="10774910" cy="56630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6" name="Google Shape;516;p8"/>
          <p:cNvSpPr/>
          <p:nvPr/>
        </p:nvSpPr>
        <p:spPr>
          <a:xfrm>
            <a:off x="5698682" y="1400200"/>
            <a:ext cx="4820936" cy="798714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the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EC2 dashboard.</a:t>
            </a:r>
            <a:endParaRPr b="1" dirty="0"/>
          </a:p>
        </p:txBody>
      </p:sp>
      <p:sp>
        <p:nvSpPr>
          <p:cNvPr id="517" name="Google Shape;517;p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Create an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18" name="Google Shape;518;p8"/>
          <p:cNvSpPr/>
          <p:nvPr/>
        </p:nvSpPr>
        <p:spPr>
          <a:xfrm>
            <a:off x="3432545" y="2535058"/>
            <a:ext cx="3991483" cy="29375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9" name="Google Shape;519;p8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389870" y="889500"/>
            <a:ext cx="5774834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Launch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26" name="Google Shape;526;p55"/>
          <p:cNvSpPr/>
          <p:nvPr/>
        </p:nvSpPr>
        <p:spPr>
          <a:xfrm>
            <a:off x="5884655" y="1368426"/>
            <a:ext cx="4382669" cy="725504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Launch a new Instance.</a:t>
            </a:r>
            <a:endParaRPr/>
          </a:p>
        </p:txBody>
      </p:sp>
      <p:pic>
        <p:nvPicPr>
          <p:cNvPr id="527" name="Google Shape;52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8259" y="2334019"/>
            <a:ext cx="11421223" cy="59519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8" name="Google Shape;528;p55"/>
          <p:cNvSpPr/>
          <p:nvPr/>
        </p:nvSpPr>
        <p:spPr>
          <a:xfrm>
            <a:off x="4345294" y="3737016"/>
            <a:ext cx="5396773" cy="31726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55"/>
          <p:cNvSpPr/>
          <p:nvPr/>
        </p:nvSpPr>
        <p:spPr>
          <a:xfrm>
            <a:off x="9560561" y="4218520"/>
            <a:ext cx="3593867" cy="1113183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service group and key pair to access the instance from terminal.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0" name="Google Shape;530;p55"/>
          <p:cNvCxnSpPr/>
          <p:nvPr/>
        </p:nvCxnSpPr>
        <p:spPr>
          <a:xfrm>
            <a:off x="5201407" y="4480751"/>
            <a:ext cx="4359154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31" name="Google Shape;531;p55"/>
          <p:cNvCxnSpPr/>
          <p:nvPr/>
        </p:nvCxnSpPr>
        <p:spPr>
          <a:xfrm>
            <a:off x="5206182" y="4090264"/>
            <a:ext cx="0" cy="38676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2" name="Google Shape;532;p55"/>
          <p:cNvSpPr/>
          <p:nvPr/>
        </p:nvSpPr>
        <p:spPr>
          <a:xfrm>
            <a:off x="3233894" y="2347680"/>
            <a:ext cx="3991483" cy="29375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3" name="Google Shape;533;p55"/>
          <p:cNvCxnSpPr/>
          <p:nvPr/>
        </p:nvCxnSpPr>
        <p:spPr>
          <a:xfrm>
            <a:off x="4188542" y="2652225"/>
            <a:ext cx="0" cy="197386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34" name="Google Shape;534;p55"/>
          <p:cNvSpPr/>
          <p:nvPr/>
        </p:nvSpPr>
        <p:spPr>
          <a:xfrm>
            <a:off x="3891425" y="4626086"/>
            <a:ext cx="3221267" cy="825898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 the AWS Cloud Shell to perform tasks.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5" name="Google Shape;535;p55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790213" y="889500"/>
            <a:ext cx="497414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6"/>
          <p:cNvPicPr preferRelativeResize="0"/>
          <p:nvPr/>
        </p:nvPicPr>
        <p:blipFill rotWithShape="1">
          <a:blip r:embed="rId3">
            <a:alphaModFix/>
          </a:blip>
          <a:srcRect b="5306"/>
          <a:stretch/>
        </p:blipFill>
        <p:spPr>
          <a:xfrm>
            <a:off x="2751213" y="2828020"/>
            <a:ext cx="10695609" cy="54389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2" name="Google Shape;542;p5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Connect to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3091102" y="1368424"/>
            <a:ext cx="10030180" cy="1076199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Connect through AWS Cloud Shell, which is the first option</a:t>
            </a:r>
            <a:endParaRPr dirty="0"/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on clicking connect that is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EC2 Instance Connect.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3561555" y="4596101"/>
            <a:ext cx="5902371" cy="44895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10175949" y="4385422"/>
            <a:ext cx="2945333" cy="870312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Connect using one of the methods, like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ssh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6" name="Google Shape;546;p56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181586" y="889500"/>
            <a:ext cx="6191403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8016" y="2526761"/>
            <a:ext cx="10956438" cy="57768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3" name="Google Shape;553;p5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Launch the EC2 Shell and Configure the Tools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54" name="Google Shape;554;p57"/>
          <p:cNvSpPr/>
          <p:nvPr/>
        </p:nvSpPr>
        <p:spPr>
          <a:xfrm>
            <a:off x="2436651" y="1399631"/>
            <a:ext cx="11337668" cy="842826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Install 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tools and software required to deploy Angular apps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configure Node, Git, Docker, and Jenkins.</a:t>
            </a:r>
            <a:endParaRPr dirty="0"/>
          </a:p>
        </p:txBody>
      </p:sp>
      <p:sp>
        <p:nvSpPr>
          <p:cNvPr id="555" name="Google Shape;555;p57"/>
          <p:cNvSpPr/>
          <p:nvPr/>
        </p:nvSpPr>
        <p:spPr>
          <a:xfrm>
            <a:off x="2600642" y="2824492"/>
            <a:ext cx="4668042" cy="149336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6" name="Google Shape;556;p5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650875" y="889500"/>
            <a:ext cx="11588723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4435" y="3318419"/>
            <a:ext cx="11288039" cy="49771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3" name="Google Shape;563;p5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Configure Node on EC2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64" name="Google Shape;564;p58"/>
          <p:cNvSpPr/>
          <p:nvPr/>
        </p:nvSpPr>
        <p:spPr>
          <a:xfrm>
            <a:off x="2989600" y="1360875"/>
            <a:ext cx="10231800" cy="528600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the Jenkins Pipeline Project by passing GitHub repository URL.</a:t>
            </a:r>
            <a:endParaRPr dirty="0"/>
          </a:p>
        </p:txBody>
      </p:sp>
      <p:sp>
        <p:nvSpPr>
          <p:cNvPr id="565" name="Google Shape;565;p58"/>
          <p:cNvSpPr/>
          <p:nvPr/>
        </p:nvSpPr>
        <p:spPr>
          <a:xfrm>
            <a:off x="2526675" y="2092400"/>
            <a:ext cx="11143500" cy="1092000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Reference link on AWS Documentation: https://docs.aws.amazon.com/sdk-for-javascript/v2/developer-guide/setting-up-node-on-ec2-instance.html</a:t>
            </a:r>
            <a:endParaRPr dirty="0"/>
          </a:p>
        </p:txBody>
      </p:sp>
      <p:pic>
        <p:nvPicPr>
          <p:cNvPr id="566" name="Google Shape;566;p58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302379" y="889500"/>
            <a:ext cx="594981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840" y="2509098"/>
            <a:ext cx="12554786" cy="595193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Configure Angular CLI on EC2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74" name="Google Shape;574;p59"/>
          <p:cNvSpPr/>
          <p:nvPr/>
        </p:nvSpPr>
        <p:spPr>
          <a:xfrm>
            <a:off x="5052867" y="1390196"/>
            <a:ext cx="6105236" cy="751166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Angular CLI to run the Angular project.</a:t>
            </a:r>
            <a:endParaRPr dirty="0"/>
          </a:p>
        </p:txBody>
      </p:sp>
      <p:sp>
        <p:nvSpPr>
          <p:cNvPr id="575" name="Google Shape;575;p59"/>
          <p:cNvSpPr/>
          <p:nvPr/>
        </p:nvSpPr>
        <p:spPr>
          <a:xfrm>
            <a:off x="2821734" y="5881402"/>
            <a:ext cx="5877676" cy="27600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6" name="Google Shape;576;p59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648356" y="889500"/>
            <a:ext cx="733250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Git on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83" name="Google Shape;583;p60"/>
          <p:cNvSpPr/>
          <p:nvPr/>
        </p:nvSpPr>
        <p:spPr>
          <a:xfrm>
            <a:off x="6503224" y="1377908"/>
            <a:ext cx="3205936" cy="559749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 Git.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4" name="Google Shape;58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7071" y="2652849"/>
            <a:ext cx="11942805" cy="563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0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574372" y="889500"/>
            <a:ext cx="740583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body" idx="1"/>
          </p:nvPr>
        </p:nvSpPr>
        <p:spPr>
          <a:xfrm>
            <a:off x="8445476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/>
              <a:t>Set Up AWS for Angular Apps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Docker on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92" name="Google Shape;592;p61"/>
          <p:cNvSpPr/>
          <p:nvPr/>
        </p:nvSpPr>
        <p:spPr>
          <a:xfrm>
            <a:off x="4325769" y="1368425"/>
            <a:ext cx="7559433" cy="762535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Install docker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for containerizing the Angular apps.</a:t>
            </a:r>
            <a:endParaRPr dirty="0"/>
          </a:p>
        </p:txBody>
      </p:sp>
      <p:pic>
        <p:nvPicPr>
          <p:cNvPr id="593" name="Google Shape;593;p61"/>
          <p:cNvPicPr preferRelativeResize="0"/>
          <p:nvPr/>
        </p:nvPicPr>
        <p:blipFill rotWithShape="1">
          <a:blip r:embed="rId3">
            <a:alphaModFix/>
          </a:blip>
          <a:srcRect b="4494"/>
          <a:stretch/>
        </p:blipFill>
        <p:spPr>
          <a:xfrm>
            <a:off x="2361353" y="2507838"/>
            <a:ext cx="11460269" cy="568443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1"/>
          <p:cNvSpPr/>
          <p:nvPr/>
        </p:nvSpPr>
        <p:spPr>
          <a:xfrm>
            <a:off x="2404709" y="2841588"/>
            <a:ext cx="5334990" cy="25342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61"/>
          <p:cNvSpPr/>
          <p:nvPr/>
        </p:nvSpPr>
        <p:spPr>
          <a:xfrm>
            <a:off x="9052756" y="2897571"/>
            <a:ext cx="4891840" cy="493576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Install Docker : sudo yum install docker</a:t>
            </a:r>
            <a:endParaRPr/>
          </a:p>
        </p:txBody>
      </p:sp>
      <p:cxnSp>
        <p:nvCxnSpPr>
          <p:cNvPr id="596" name="Google Shape;596;p61"/>
          <p:cNvCxnSpPr/>
          <p:nvPr/>
        </p:nvCxnSpPr>
        <p:spPr>
          <a:xfrm>
            <a:off x="7662085" y="3025972"/>
            <a:ext cx="135523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597" name="Google Shape;597;p61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1909" y="890047"/>
            <a:ext cx="877075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Docker on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04" name="Google Shape;604;p62"/>
          <p:cNvSpPr/>
          <p:nvPr/>
        </p:nvSpPr>
        <p:spPr>
          <a:xfrm>
            <a:off x="2239854" y="1350040"/>
            <a:ext cx="11703265" cy="1202659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Add ec2-user to docker group, which can execute Docker commands without using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exit the terminal. Re-login to make the change effective.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Command: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usermod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-a -G docker ec2-user</a:t>
            </a:r>
            <a:endParaRPr b="1" dirty="0"/>
          </a:p>
        </p:txBody>
      </p:sp>
      <p:pic>
        <p:nvPicPr>
          <p:cNvPr id="605" name="Google Shape;60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1353" y="2831627"/>
            <a:ext cx="11460269" cy="541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2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1909" y="890047"/>
            <a:ext cx="877075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Docker on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13" name="Google Shape;613;p63"/>
          <p:cNvSpPr/>
          <p:nvPr/>
        </p:nvSpPr>
        <p:spPr>
          <a:xfrm>
            <a:off x="3338822" y="1371600"/>
            <a:ext cx="9505331" cy="925323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Enable docker service :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systemctl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enable docker</a:t>
            </a:r>
            <a:endParaRPr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Start docker service :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systemctl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start docker</a:t>
            </a:r>
            <a:endParaRPr b="1" dirty="0"/>
          </a:p>
        </p:txBody>
      </p:sp>
      <p:pic>
        <p:nvPicPr>
          <p:cNvPr id="614" name="Google Shape;61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831" y="2603662"/>
            <a:ext cx="11460269" cy="555147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3"/>
          <p:cNvSpPr/>
          <p:nvPr/>
        </p:nvSpPr>
        <p:spPr>
          <a:xfrm>
            <a:off x="2385144" y="3783677"/>
            <a:ext cx="5334990" cy="25342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63"/>
          <p:cNvSpPr/>
          <p:nvPr/>
        </p:nvSpPr>
        <p:spPr>
          <a:xfrm>
            <a:off x="8792986" y="3732156"/>
            <a:ext cx="3810900" cy="342455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Check the docker service.</a:t>
            </a:r>
            <a:endParaRPr/>
          </a:p>
        </p:txBody>
      </p:sp>
      <p:cxnSp>
        <p:nvCxnSpPr>
          <p:cNvPr id="617" name="Google Shape;617;p63"/>
          <p:cNvCxnSpPr/>
          <p:nvPr/>
        </p:nvCxnSpPr>
        <p:spPr>
          <a:xfrm>
            <a:off x="7742134" y="3903384"/>
            <a:ext cx="1028393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618" name="Google Shape;618;p63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1909" y="890047"/>
            <a:ext cx="877075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on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25" name="Google Shape;625;p64"/>
          <p:cNvSpPr/>
          <p:nvPr/>
        </p:nvSpPr>
        <p:spPr>
          <a:xfrm>
            <a:off x="2165481" y="1371600"/>
            <a:ext cx="11925037" cy="762535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Jenkins on EC2 Instance.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Install Java 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use these commands.</a:t>
            </a:r>
            <a:endParaRPr dirty="0"/>
          </a:p>
        </p:txBody>
      </p:sp>
      <p:pic>
        <p:nvPicPr>
          <p:cNvPr id="626" name="Google Shape;62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4572" y="3274676"/>
            <a:ext cx="10933832" cy="49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4"/>
          <p:cNvSpPr/>
          <p:nvPr/>
        </p:nvSpPr>
        <p:spPr>
          <a:xfrm>
            <a:off x="2158440" y="2400935"/>
            <a:ext cx="11925037" cy="616807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Install JDK 8 :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yum update –y or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yum install java-1.8.0-openjdk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628" name="Google Shape;628;p64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1909" y="890047"/>
            <a:ext cx="877075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on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35" name="Google Shape;635;p65"/>
          <p:cNvSpPr/>
          <p:nvPr/>
        </p:nvSpPr>
        <p:spPr>
          <a:xfrm>
            <a:off x="2060706" y="1390489"/>
            <a:ext cx="12134587" cy="799122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Install JDK 11 – Java :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amazon-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linux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-extras install java-openjdk11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636" name="Google Shape;63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5459" y="3423656"/>
            <a:ext cx="10772057" cy="488161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5"/>
          <p:cNvSpPr/>
          <p:nvPr/>
        </p:nvSpPr>
        <p:spPr>
          <a:xfrm>
            <a:off x="2053665" y="2478181"/>
            <a:ext cx="12134587" cy="715555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Install JDK 11 Development –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javac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yum install java-11-openjdk-devel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638" name="Google Shape;638;p65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1909" y="890047"/>
            <a:ext cx="877075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on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45" name="Google Shape;645;p66"/>
          <p:cNvSpPr/>
          <p:nvPr/>
        </p:nvSpPr>
        <p:spPr>
          <a:xfrm>
            <a:off x="2501436" y="1371600"/>
            <a:ext cx="11253128" cy="762535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 Java Version 8 or 11 :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alternatives --config java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646" name="Google Shape;64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1770" y="3565329"/>
            <a:ext cx="10292460" cy="466427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6"/>
          <p:cNvSpPr/>
          <p:nvPr/>
        </p:nvSpPr>
        <p:spPr>
          <a:xfrm>
            <a:off x="4191277" y="2422706"/>
            <a:ext cx="6987308" cy="737326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Read OS name :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cat /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etc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-release</a:t>
            </a:r>
            <a:endParaRPr b="1" dirty="0"/>
          </a:p>
        </p:txBody>
      </p:sp>
      <p:pic>
        <p:nvPicPr>
          <p:cNvPr id="648" name="Google Shape;648;p66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1909" y="890047"/>
            <a:ext cx="877075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on EC2 Instance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55" name="Google Shape;655;p67"/>
          <p:cNvSpPr/>
          <p:nvPr/>
        </p:nvSpPr>
        <p:spPr>
          <a:xfrm>
            <a:off x="1440832" y="1368425"/>
            <a:ext cx="13329306" cy="759481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Jenkins Installation document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[https://www.jenkins.io/doc/book/installing/linux/].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Follow the instructions. </a:t>
            </a:r>
            <a:endParaRPr dirty="0"/>
          </a:p>
        </p:txBody>
      </p:sp>
      <p:pic>
        <p:nvPicPr>
          <p:cNvPr id="656" name="Google Shape;65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9942" y="3903993"/>
            <a:ext cx="9823092" cy="4350507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7"/>
          <p:cNvSpPr/>
          <p:nvPr/>
        </p:nvSpPr>
        <p:spPr>
          <a:xfrm>
            <a:off x="4353962" y="2426170"/>
            <a:ext cx="7547955" cy="117955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amazon-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linux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-extras install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epel</a:t>
            </a:r>
            <a:endParaRPr b="1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yum-config-manager --enable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epel</a:t>
            </a:r>
            <a:endParaRPr b="1" dirty="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yum install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daemonize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-y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658" name="Google Shape;658;p6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1909" y="890047"/>
            <a:ext cx="877075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on EC2 Instance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665" name="Google Shape;66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5258" y="3608176"/>
            <a:ext cx="10292460" cy="466427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8"/>
          <p:cNvSpPr/>
          <p:nvPr/>
        </p:nvSpPr>
        <p:spPr>
          <a:xfrm>
            <a:off x="5369286" y="1371600"/>
            <a:ext cx="6098814" cy="2038350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yum install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jenkins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-y</a:t>
            </a:r>
            <a:endParaRPr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systemctl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daemon-reload</a:t>
            </a:r>
            <a:endParaRPr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systemctl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enable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jenkins</a:t>
            </a:r>
            <a:endParaRPr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systemctl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start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jenkins</a:t>
            </a:r>
            <a:endParaRPr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sudo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systemctl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status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jenkins</a:t>
            </a:r>
            <a:endParaRPr b="1" dirty="0"/>
          </a:p>
        </p:txBody>
      </p:sp>
      <p:pic>
        <p:nvPicPr>
          <p:cNvPr id="667" name="Google Shape;667;p68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1909" y="890047"/>
            <a:ext cx="877075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on EC2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74" name="Google Shape;674;p69"/>
          <p:cNvSpPr/>
          <p:nvPr/>
        </p:nvSpPr>
        <p:spPr>
          <a:xfrm>
            <a:off x="3189213" y="1368425"/>
            <a:ext cx="9832545" cy="752856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Edit 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inbound rules of security group associated with EC2 instance.</a:t>
            </a:r>
            <a:endParaRPr dirty="0"/>
          </a:p>
        </p:txBody>
      </p:sp>
      <p:pic>
        <p:nvPicPr>
          <p:cNvPr id="675" name="Google Shape;67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9888" y="2439819"/>
            <a:ext cx="11489403" cy="58693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6" name="Google Shape;676;p69"/>
          <p:cNvSpPr/>
          <p:nvPr/>
        </p:nvSpPr>
        <p:spPr>
          <a:xfrm>
            <a:off x="2455529" y="3488898"/>
            <a:ext cx="3011463" cy="3710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69"/>
          <p:cNvSpPr/>
          <p:nvPr/>
        </p:nvSpPr>
        <p:spPr>
          <a:xfrm>
            <a:off x="7245119" y="5774642"/>
            <a:ext cx="959545" cy="33730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" name="Google Shape;678;p69"/>
          <p:cNvSpPr/>
          <p:nvPr/>
        </p:nvSpPr>
        <p:spPr>
          <a:xfrm>
            <a:off x="5834189" y="6748516"/>
            <a:ext cx="3810900" cy="670152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Open port 8080 </a:t>
            </a:r>
            <a:endParaRPr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 that Jenkins runs.</a:t>
            </a:r>
            <a:endParaRPr b="1" dirty="0"/>
          </a:p>
        </p:txBody>
      </p:sp>
      <p:cxnSp>
        <p:nvCxnSpPr>
          <p:cNvPr id="679" name="Google Shape;679;p69"/>
          <p:cNvCxnSpPr/>
          <p:nvPr/>
        </p:nvCxnSpPr>
        <p:spPr>
          <a:xfrm>
            <a:off x="7724891" y="6113565"/>
            <a:ext cx="0" cy="63346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80" name="Google Shape;680;p69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042335" y="889500"/>
            <a:ext cx="650722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0696" y="2419845"/>
            <a:ext cx="10549577" cy="583465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7" name="Google Shape;687;p7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Access Jenkins on Port 8080 of EC2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88" name="Google Shape;688;p70"/>
          <p:cNvSpPr/>
          <p:nvPr/>
        </p:nvSpPr>
        <p:spPr>
          <a:xfrm>
            <a:off x="3189213" y="1368425"/>
            <a:ext cx="9832545" cy="687300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 here, proceed by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logging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into the Jenkins with the initial password.</a:t>
            </a:r>
            <a:endParaRPr dirty="0"/>
          </a:p>
        </p:txBody>
      </p:sp>
      <p:pic>
        <p:nvPicPr>
          <p:cNvPr id="689" name="Google Shape;689;p70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713844" y="889500"/>
            <a:ext cx="912688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Before we begin, let’s recall what we have covered till now:</a:t>
            </a:r>
            <a:endParaRPr/>
          </a:p>
        </p:txBody>
      </p:sp>
      <p:pic>
        <p:nvPicPr>
          <p:cNvPr id="352" name="Google Shape;352;p18" descr="Download MySQL Logo in SVG Vector or PNG File Format - Logo.w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953" y="2989743"/>
            <a:ext cx="2130849" cy="141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5472" y="3194841"/>
            <a:ext cx="1118389" cy="1185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18"/>
          <p:cNvGrpSpPr/>
          <p:nvPr/>
        </p:nvGrpSpPr>
        <p:grpSpPr>
          <a:xfrm>
            <a:off x="3290146" y="3230482"/>
            <a:ext cx="1847731" cy="1659362"/>
            <a:chOff x="2105217" y="3343897"/>
            <a:chExt cx="1847731" cy="1659362"/>
          </a:xfrm>
        </p:grpSpPr>
        <p:pic>
          <p:nvPicPr>
            <p:cNvPr id="355" name="Google Shape;35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6740" y="3343897"/>
              <a:ext cx="1204686" cy="1204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18"/>
            <p:cNvSpPr txBox="1"/>
            <p:nvPr/>
          </p:nvSpPr>
          <p:spPr>
            <a:xfrm>
              <a:off x="2105217" y="4548583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Agile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7" name="Google Shape;357;p18"/>
          <p:cNvGrpSpPr/>
          <p:nvPr/>
        </p:nvGrpSpPr>
        <p:grpSpPr>
          <a:xfrm>
            <a:off x="5986615" y="3237566"/>
            <a:ext cx="1847731" cy="1737055"/>
            <a:chOff x="5166728" y="3266204"/>
            <a:chExt cx="1847731" cy="1737055"/>
          </a:xfrm>
        </p:grpSpPr>
        <p:pic>
          <p:nvPicPr>
            <p:cNvPr id="358" name="Google Shape;358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38010" y="3266204"/>
              <a:ext cx="1105169" cy="1105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18"/>
            <p:cNvSpPr txBox="1"/>
            <p:nvPr/>
          </p:nvSpPr>
          <p:spPr>
            <a:xfrm>
              <a:off x="5166728" y="4548583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Git</a:t>
              </a:r>
              <a:endParaRPr/>
            </a:p>
          </p:txBody>
        </p:sp>
      </p:grpSp>
      <p:sp>
        <p:nvSpPr>
          <p:cNvPr id="360" name="Google Shape;360;p18"/>
          <p:cNvSpPr txBox="1"/>
          <p:nvPr/>
        </p:nvSpPr>
        <p:spPr>
          <a:xfrm>
            <a:off x="8532602" y="4530930"/>
            <a:ext cx="1847731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11192200" y="4519944"/>
            <a:ext cx="1847731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Angular</a:t>
            </a:r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>
            <a:off x="3223367" y="5565542"/>
            <a:ext cx="1847731" cy="2206643"/>
            <a:chOff x="2694341" y="5670425"/>
            <a:chExt cx="1847731" cy="2206643"/>
          </a:xfrm>
        </p:grpSpPr>
        <p:pic>
          <p:nvPicPr>
            <p:cNvPr id="363" name="Google Shape;363;p18"/>
            <p:cNvPicPr preferRelativeResize="0"/>
            <p:nvPr/>
          </p:nvPicPr>
          <p:blipFill rotWithShape="1">
            <a:blip r:embed="rId7">
              <a:alphaModFix/>
            </a:blip>
            <a:srcRect r="57760"/>
            <a:stretch/>
          </p:blipFill>
          <p:spPr>
            <a:xfrm>
              <a:off x="3113661" y="5670425"/>
              <a:ext cx="1009093" cy="1514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18"/>
            <p:cNvSpPr txBox="1"/>
            <p:nvPr/>
          </p:nvSpPr>
          <p:spPr>
            <a:xfrm>
              <a:off x="2694341" y="7422392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HTML</a:t>
              </a: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5847506" y="5602929"/>
            <a:ext cx="1847731" cy="2240522"/>
            <a:chOff x="5817103" y="5721053"/>
            <a:chExt cx="1847731" cy="2240522"/>
          </a:xfrm>
        </p:grpSpPr>
        <p:pic>
          <p:nvPicPr>
            <p:cNvPr id="366" name="Google Shape;366;p18"/>
            <p:cNvPicPr preferRelativeResize="0"/>
            <p:nvPr/>
          </p:nvPicPr>
          <p:blipFill rotWithShape="1">
            <a:blip r:embed="rId7">
              <a:alphaModFix/>
            </a:blip>
            <a:srcRect l="43867" r="9025"/>
            <a:stretch/>
          </p:blipFill>
          <p:spPr>
            <a:xfrm>
              <a:off x="6280267" y="5721053"/>
              <a:ext cx="1105169" cy="1487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18"/>
            <p:cNvSpPr txBox="1"/>
            <p:nvPr/>
          </p:nvSpPr>
          <p:spPr>
            <a:xfrm>
              <a:off x="5817103" y="7506899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CSS</a:t>
              </a: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8" name="Google Shape;368;p18"/>
          <p:cNvGrpSpPr/>
          <p:nvPr/>
        </p:nvGrpSpPr>
        <p:grpSpPr>
          <a:xfrm>
            <a:off x="8430261" y="5628165"/>
            <a:ext cx="1847731" cy="2190473"/>
            <a:chOff x="8978171" y="5670425"/>
            <a:chExt cx="1847731" cy="2190473"/>
          </a:xfrm>
        </p:grpSpPr>
        <p:pic>
          <p:nvPicPr>
            <p:cNvPr id="369" name="Google Shape;369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376636" y="5670425"/>
              <a:ext cx="1009093" cy="142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18"/>
            <p:cNvSpPr txBox="1"/>
            <p:nvPr/>
          </p:nvSpPr>
          <p:spPr>
            <a:xfrm>
              <a:off x="8978171" y="7406222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JavaScript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1" name="Google Shape;371;p18"/>
          <p:cNvGrpSpPr/>
          <p:nvPr/>
        </p:nvGrpSpPr>
        <p:grpSpPr>
          <a:xfrm>
            <a:off x="11054400" y="5318518"/>
            <a:ext cx="1847731" cy="2510782"/>
            <a:chOff x="3629796" y="2660183"/>
            <a:chExt cx="1847731" cy="2510782"/>
          </a:xfrm>
        </p:grpSpPr>
        <p:sp>
          <p:nvSpPr>
            <p:cNvPr id="372" name="Google Shape;372;p18"/>
            <p:cNvSpPr txBox="1"/>
            <p:nvPr/>
          </p:nvSpPr>
          <p:spPr>
            <a:xfrm>
              <a:off x="3629796" y="4716289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Core Java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73" name="Google Shape;373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03799" y="2660183"/>
              <a:ext cx="1152525" cy="1771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Access Jenkins on Port 8080 of EC2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96" name="Google Shape;696;p71"/>
          <p:cNvSpPr/>
          <p:nvPr/>
        </p:nvSpPr>
        <p:spPr>
          <a:xfrm>
            <a:off x="6498297" y="1403177"/>
            <a:ext cx="3214377" cy="698476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new user.</a:t>
            </a:r>
            <a:endParaRPr b="1" dirty="0"/>
          </a:p>
        </p:txBody>
      </p:sp>
      <p:pic>
        <p:nvPicPr>
          <p:cNvPr id="697" name="Google Shape;69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9007" y="2499109"/>
            <a:ext cx="10832956" cy="58053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8" name="Google Shape;698;p71"/>
          <p:cNvSpPr/>
          <p:nvPr/>
        </p:nvSpPr>
        <p:spPr>
          <a:xfrm>
            <a:off x="5228120" y="3478875"/>
            <a:ext cx="4633991" cy="59756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9" name="Google Shape;699;p71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713844" y="889500"/>
            <a:ext cx="9126886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861" y="2458107"/>
            <a:ext cx="11126753" cy="57196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6" name="Google Shape;706;p7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on EC2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707" name="Google Shape;707;p72"/>
          <p:cNvSpPr/>
          <p:nvPr/>
        </p:nvSpPr>
        <p:spPr>
          <a:xfrm>
            <a:off x="2454357" y="1368425"/>
            <a:ext cx="11302257" cy="756885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Install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desired plugins, e.g., NodeJS Plugin to be used for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npm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command on EC2.</a:t>
            </a:r>
            <a:endParaRPr dirty="0"/>
          </a:p>
        </p:txBody>
      </p:sp>
      <p:sp>
        <p:nvSpPr>
          <p:cNvPr id="708" name="Google Shape;708;p72"/>
          <p:cNvSpPr/>
          <p:nvPr/>
        </p:nvSpPr>
        <p:spPr>
          <a:xfrm>
            <a:off x="7206248" y="3908322"/>
            <a:ext cx="6081228" cy="337559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72"/>
          <p:cNvSpPr/>
          <p:nvPr/>
        </p:nvSpPr>
        <p:spPr>
          <a:xfrm>
            <a:off x="8184583" y="7928113"/>
            <a:ext cx="4540153" cy="499365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Jenkins is ready to be used on EC2.</a:t>
            </a:r>
            <a:endParaRPr/>
          </a:p>
        </p:txBody>
      </p:sp>
      <p:cxnSp>
        <p:nvCxnSpPr>
          <p:cNvPr id="710" name="Google Shape;710;p72"/>
          <p:cNvCxnSpPr/>
          <p:nvPr/>
        </p:nvCxnSpPr>
        <p:spPr>
          <a:xfrm>
            <a:off x="10454660" y="7314862"/>
            <a:ext cx="0" cy="61838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711" name="Google Shape;711;p72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683274" y="889500"/>
            <a:ext cx="718802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3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Create AWS S3 Bucket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Create S3 Bucket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723" name="Google Shape;723;p74"/>
          <p:cNvSpPr/>
          <p:nvPr/>
        </p:nvSpPr>
        <p:spPr>
          <a:xfrm>
            <a:off x="4910578" y="1368425"/>
            <a:ext cx="7031486" cy="731891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 the S3 dashboard, click on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bucket.</a:t>
            </a:r>
            <a:endParaRPr b="1" dirty="0"/>
          </a:p>
        </p:txBody>
      </p:sp>
      <p:pic>
        <p:nvPicPr>
          <p:cNvPr id="724" name="Google Shape;72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0953" y="2342271"/>
            <a:ext cx="11010566" cy="585355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5" name="Google Shape;725;p74"/>
          <p:cNvSpPr/>
          <p:nvPr/>
        </p:nvSpPr>
        <p:spPr>
          <a:xfrm>
            <a:off x="12212577" y="4487791"/>
            <a:ext cx="1165928" cy="34953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6" name="Google Shape;726;p74"/>
          <p:cNvSpPr/>
          <p:nvPr/>
        </p:nvSpPr>
        <p:spPr>
          <a:xfrm>
            <a:off x="8490857" y="6400800"/>
            <a:ext cx="1587340" cy="47897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7" name="Google Shape;727;p74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790213" y="889500"/>
            <a:ext cx="497414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5"/>
          <p:cNvSpPr/>
          <p:nvPr/>
        </p:nvSpPr>
        <p:spPr>
          <a:xfrm>
            <a:off x="1967307" y="1441737"/>
            <a:ext cx="12246460" cy="803845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Make bucket accessible to public for the images to be read or written by Angular apps.</a:t>
            </a:r>
            <a:endParaRPr dirty="0"/>
          </a:p>
        </p:txBody>
      </p:sp>
      <p:sp>
        <p:nvSpPr>
          <p:cNvPr id="734" name="Google Shape;734;p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Create S3 Bucket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735" name="Google Shape;73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4237" y="2605214"/>
            <a:ext cx="11982495" cy="56868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6" name="Google Shape;736;p75"/>
          <p:cNvSpPr/>
          <p:nvPr/>
        </p:nvSpPr>
        <p:spPr>
          <a:xfrm>
            <a:off x="2727063" y="4214628"/>
            <a:ext cx="6338055" cy="246802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7" name="Google Shape;737;p75"/>
          <p:cNvSpPr/>
          <p:nvPr/>
        </p:nvSpPr>
        <p:spPr>
          <a:xfrm>
            <a:off x="10517568" y="4908556"/>
            <a:ext cx="4411412" cy="779244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Give a name and choose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default settings for the bucket.</a:t>
            </a:r>
            <a:endParaRPr/>
          </a:p>
        </p:txBody>
      </p:sp>
      <p:cxnSp>
        <p:nvCxnSpPr>
          <p:cNvPr id="738" name="Google Shape;738;p75"/>
          <p:cNvCxnSpPr/>
          <p:nvPr/>
        </p:nvCxnSpPr>
        <p:spPr>
          <a:xfrm>
            <a:off x="9096570" y="5309419"/>
            <a:ext cx="1392713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739" name="Google Shape;739;p75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790213" y="889500"/>
            <a:ext cx="497414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6"/>
          <p:cNvSpPr/>
          <p:nvPr/>
        </p:nvSpPr>
        <p:spPr>
          <a:xfrm>
            <a:off x="5380800" y="1390196"/>
            <a:ext cx="5449371" cy="807883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bucket is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configured successfully.</a:t>
            </a:r>
            <a:endParaRPr b="1" dirty="0"/>
          </a:p>
        </p:txBody>
      </p:sp>
      <p:sp>
        <p:nvSpPr>
          <p:cNvPr id="746" name="Google Shape;746;p7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Create S3 Bucket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747" name="Google Shape;74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2346" y="2632673"/>
            <a:ext cx="10996867" cy="560698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8" name="Google Shape;748;p76"/>
          <p:cNvSpPr/>
          <p:nvPr/>
        </p:nvSpPr>
        <p:spPr>
          <a:xfrm>
            <a:off x="5103444" y="5753837"/>
            <a:ext cx="8605515" cy="33350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9" name="Google Shape;749;p76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790213" y="889500"/>
            <a:ext cx="497414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body" idx="1"/>
          </p:nvPr>
        </p:nvSpPr>
        <p:spPr>
          <a:xfrm>
            <a:off x="8445476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 dirty="0"/>
              <a:t> Build and Deploy with Jenkins Docker</a:t>
            </a:r>
            <a:endParaRPr lang="en-US" sz="100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659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7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Set Up Jenkins for the Angular Web-Admin Project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Create a Jenkins Pipeline Project for the Web-Admin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761" name="Google Shape;761;p78"/>
          <p:cNvSpPr/>
          <p:nvPr/>
        </p:nvSpPr>
        <p:spPr>
          <a:xfrm>
            <a:off x="4506132" y="1371600"/>
            <a:ext cx="7200205" cy="687301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new project in Jenkins of type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Pipeline.</a:t>
            </a:r>
            <a:endParaRPr b="1" dirty="0"/>
          </a:p>
        </p:txBody>
      </p:sp>
      <p:pic>
        <p:nvPicPr>
          <p:cNvPr id="762" name="Google Shape;76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9214" y="2350697"/>
            <a:ext cx="11474043" cy="59519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3" name="Google Shape;763;p78"/>
          <p:cNvSpPr/>
          <p:nvPr/>
        </p:nvSpPr>
        <p:spPr>
          <a:xfrm>
            <a:off x="4601998" y="5274196"/>
            <a:ext cx="8605515" cy="71490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4" name="Google Shape;764;p78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262" y="88950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Configure Jenkins Pipeline SCM for the Web-Admin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771" name="Google Shape;771;p79"/>
          <p:cNvSpPr/>
          <p:nvPr/>
        </p:nvSpPr>
        <p:spPr>
          <a:xfrm>
            <a:off x="3124160" y="1371600"/>
            <a:ext cx="9988209" cy="821377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 the Jenkins Pipeline Project by passing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GitHub repository URL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dirty="0"/>
          </a:p>
        </p:txBody>
      </p:sp>
      <p:pic>
        <p:nvPicPr>
          <p:cNvPr id="772" name="Google Shape;772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9281" y="2483232"/>
            <a:ext cx="11377969" cy="5801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3" name="Google Shape;773;p79"/>
          <p:cNvSpPr/>
          <p:nvPr/>
        </p:nvSpPr>
        <p:spPr>
          <a:xfrm>
            <a:off x="5026752" y="5045783"/>
            <a:ext cx="7549526" cy="59924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4" name="Google Shape;774;p79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262" y="88950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we begin, let’s recall what we have covered till now:</a:t>
            </a:r>
            <a:endParaRPr/>
          </a:p>
        </p:txBody>
      </p:sp>
      <p:sp>
        <p:nvSpPr>
          <p:cNvPr id="379" name="Google Shape;379;p38" descr="File:Apache Maven logo.svg - Wikimedia Common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8" descr="Server Client - Java Servlet JSP HTML CSS JavaScript &amp;amp; jQuery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8" descr="Server Client - Java Servlet JSP HTML CSS JavaScript &amp;amp; jQuery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8" descr="Agile Software Vector Logo - Download Free SVG Icon | Worldvectorlogo"/>
          <p:cNvSpPr/>
          <p:nvPr/>
        </p:nvSpPr>
        <p:spPr>
          <a:xfrm>
            <a:off x="10205004" y="476521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3" name="Google Shape;383;p38"/>
          <p:cNvGrpSpPr/>
          <p:nvPr/>
        </p:nvGrpSpPr>
        <p:grpSpPr>
          <a:xfrm>
            <a:off x="8570575" y="6220434"/>
            <a:ext cx="2151347" cy="1616982"/>
            <a:chOff x="6153229" y="5107008"/>
            <a:chExt cx="2151347" cy="1616982"/>
          </a:xfrm>
        </p:grpSpPr>
        <p:sp>
          <p:nvSpPr>
            <p:cNvPr id="384" name="Google Shape;384;p38"/>
            <p:cNvSpPr txBox="1"/>
            <p:nvPr/>
          </p:nvSpPr>
          <p:spPr>
            <a:xfrm>
              <a:off x="6305036" y="6269314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Maven </a:t>
              </a:r>
              <a:endParaRPr/>
            </a:p>
          </p:txBody>
        </p:sp>
        <p:pic>
          <p:nvPicPr>
            <p:cNvPr id="385" name="Google Shape;385;p38" descr="File:Apache Maven logo.svg - Wikimedia Common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53229" y="5107008"/>
              <a:ext cx="2151347" cy="544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p38"/>
          <p:cNvGrpSpPr/>
          <p:nvPr/>
        </p:nvGrpSpPr>
        <p:grpSpPr>
          <a:xfrm>
            <a:off x="4323860" y="3073712"/>
            <a:ext cx="1847731" cy="2378662"/>
            <a:chOff x="9274934" y="3101846"/>
            <a:chExt cx="1847731" cy="2378662"/>
          </a:xfrm>
        </p:grpSpPr>
        <p:sp>
          <p:nvSpPr>
            <p:cNvPr id="387" name="Google Shape;387;p38"/>
            <p:cNvSpPr txBox="1"/>
            <p:nvPr/>
          </p:nvSpPr>
          <p:spPr>
            <a:xfrm>
              <a:off x="9274934" y="5025832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JDBC</a:t>
              </a:r>
              <a:endParaRPr/>
            </a:p>
          </p:txBody>
        </p:sp>
        <p:pic>
          <p:nvPicPr>
            <p:cNvPr id="388" name="Google Shape;388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67857" y="3101846"/>
              <a:ext cx="1359233" cy="19724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38"/>
          <p:cNvGrpSpPr/>
          <p:nvPr/>
        </p:nvGrpSpPr>
        <p:grpSpPr>
          <a:xfrm>
            <a:off x="6989499" y="3164483"/>
            <a:ext cx="1847731" cy="2407803"/>
            <a:chOff x="7108853" y="6698540"/>
            <a:chExt cx="1847731" cy="2407803"/>
          </a:xfrm>
        </p:grpSpPr>
        <p:sp>
          <p:nvSpPr>
            <p:cNvPr id="390" name="Google Shape;390;p38"/>
            <p:cNvSpPr txBox="1"/>
            <p:nvPr/>
          </p:nvSpPr>
          <p:spPr>
            <a:xfrm>
              <a:off x="7108853" y="8651667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JSP</a:t>
              </a:r>
              <a:endParaRPr/>
            </a:p>
          </p:txBody>
        </p:sp>
        <p:pic>
          <p:nvPicPr>
            <p:cNvPr id="391" name="Google Shape;391;p38" descr="20+ JSP Projects with Source Code - ProjectsGee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46794" y="6698540"/>
              <a:ext cx="928153" cy="17002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p38"/>
          <p:cNvGrpSpPr/>
          <p:nvPr/>
        </p:nvGrpSpPr>
        <p:grpSpPr>
          <a:xfrm>
            <a:off x="9354644" y="3118823"/>
            <a:ext cx="1847731" cy="2451768"/>
            <a:chOff x="1415547" y="4092736"/>
            <a:chExt cx="1847731" cy="2451768"/>
          </a:xfrm>
        </p:grpSpPr>
        <p:sp>
          <p:nvSpPr>
            <p:cNvPr id="393" name="Google Shape;393;p38"/>
            <p:cNvSpPr txBox="1"/>
            <p:nvPr/>
          </p:nvSpPr>
          <p:spPr>
            <a:xfrm>
              <a:off x="1415547" y="6089828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Servlets</a:t>
              </a:r>
              <a:endParaRPr/>
            </a:p>
          </p:txBody>
        </p:sp>
        <p:pic>
          <p:nvPicPr>
            <p:cNvPr id="394" name="Google Shape;394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02365" y="4092736"/>
              <a:ext cx="1474097" cy="17885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38"/>
          <p:cNvGrpSpPr/>
          <p:nvPr/>
        </p:nvGrpSpPr>
        <p:grpSpPr>
          <a:xfrm>
            <a:off x="4946494" y="6145181"/>
            <a:ext cx="2450193" cy="1692235"/>
            <a:chOff x="9516721" y="6892896"/>
            <a:chExt cx="2450193" cy="1692235"/>
          </a:xfrm>
        </p:grpSpPr>
        <p:sp>
          <p:nvSpPr>
            <p:cNvPr id="396" name="Google Shape;396;p38"/>
            <p:cNvSpPr txBox="1"/>
            <p:nvPr/>
          </p:nvSpPr>
          <p:spPr>
            <a:xfrm>
              <a:off x="9950106" y="8130455"/>
              <a:ext cx="2016808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MongoDB</a:t>
              </a:r>
              <a:endParaRPr/>
            </a:p>
          </p:txBody>
        </p:sp>
        <p:pic>
          <p:nvPicPr>
            <p:cNvPr id="397" name="Google Shape;397;p38" descr="File:MongoDB Logo.svg - Wikimedia Common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516721" y="6892896"/>
              <a:ext cx="2450193" cy="660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38" descr="Spring Boot: Apprentice Cookbook | ITNEXT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7642" y="2332116"/>
            <a:ext cx="11277187" cy="59519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1" name="Google Shape;781;p8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Jenkinsfile in Jenkins for the Web-Admin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782" name="Google Shape;782;p80"/>
          <p:cNvSpPr/>
          <p:nvPr/>
        </p:nvSpPr>
        <p:spPr>
          <a:xfrm>
            <a:off x="2190944" y="1390196"/>
            <a:ext cx="11829082" cy="687301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Script Path contains the Jenkinsfile, which is created in the root directory of our project.</a:t>
            </a:r>
            <a:endParaRPr/>
          </a:p>
        </p:txBody>
      </p:sp>
      <p:sp>
        <p:nvSpPr>
          <p:cNvPr id="783" name="Google Shape;783;p80"/>
          <p:cNvSpPr/>
          <p:nvPr/>
        </p:nvSpPr>
        <p:spPr>
          <a:xfrm>
            <a:off x="4899996" y="4122724"/>
            <a:ext cx="8304479" cy="141298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4" name="Google Shape;784;p80"/>
          <p:cNvSpPr/>
          <p:nvPr/>
        </p:nvSpPr>
        <p:spPr>
          <a:xfrm>
            <a:off x="892890" y="4382107"/>
            <a:ext cx="3149505" cy="1153601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Select the default branch, which is master.</a:t>
            </a:r>
            <a:endParaRPr sz="20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5" name="Google Shape;785;p80"/>
          <p:cNvCxnSpPr/>
          <p:nvPr/>
        </p:nvCxnSpPr>
        <p:spPr>
          <a:xfrm rot="10800000">
            <a:off x="4025573" y="4822723"/>
            <a:ext cx="842133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786" name="Google Shape;786;p80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262" y="88950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5757" y="2480202"/>
            <a:ext cx="10719456" cy="57196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3" name="Google Shape;793;p8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GitHub Hook Trigger for the Web-Admin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794" name="Google Shape;794;p81"/>
          <p:cNvSpPr/>
          <p:nvPr/>
        </p:nvSpPr>
        <p:spPr>
          <a:xfrm>
            <a:off x="2611970" y="1458671"/>
            <a:ext cx="10987030" cy="816258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 GitHub trigger for GITScm. Polling and option will work when Jenkins is running with a proper URL instead of localhost.</a:t>
            </a:r>
            <a:endParaRPr/>
          </a:p>
        </p:txBody>
      </p:sp>
      <p:sp>
        <p:nvSpPr>
          <p:cNvPr id="795" name="Google Shape;795;p81"/>
          <p:cNvSpPr/>
          <p:nvPr/>
        </p:nvSpPr>
        <p:spPr>
          <a:xfrm>
            <a:off x="4685414" y="3604895"/>
            <a:ext cx="3271200" cy="2570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81"/>
          <p:cNvSpPr/>
          <p:nvPr/>
        </p:nvSpPr>
        <p:spPr>
          <a:xfrm>
            <a:off x="8691213" y="3218689"/>
            <a:ext cx="2970138" cy="846402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the same using </a:t>
            </a:r>
            <a:r>
              <a:rPr lang="en-US" sz="2000" b="1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ngrok</a:t>
            </a:r>
            <a:r>
              <a:rPr lang="en-US" sz="20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0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7" name="Google Shape;797;p81"/>
          <p:cNvCxnSpPr/>
          <p:nvPr/>
        </p:nvCxnSpPr>
        <p:spPr>
          <a:xfrm>
            <a:off x="7931494" y="3700799"/>
            <a:ext cx="757423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798" name="Google Shape;798;p81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262" y="88950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Run the Jenkins Pipeline Project for the Web-Admin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805" name="Google Shape;805;p82"/>
          <p:cNvSpPr/>
          <p:nvPr/>
        </p:nvSpPr>
        <p:spPr>
          <a:xfrm>
            <a:off x="3290445" y="1393266"/>
            <a:ext cx="9602085" cy="902904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Notice stages appearing as mentioned in the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Jenkinsfile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Source &gt; Test &gt; Build &gt; Containerize &gt; Deploy</a:t>
            </a:r>
            <a:endParaRPr b="1" dirty="0"/>
          </a:p>
        </p:txBody>
      </p:sp>
      <p:pic>
        <p:nvPicPr>
          <p:cNvPr id="806" name="Google Shape;80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8445" y="2516614"/>
            <a:ext cx="10973430" cy="58323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7" name="Google Shape;807;p82"/>
          <p:cNvSpPr/>
          <p:nvPr/>
        </p:nvSpPr>
        <p:spPr>
          <a:xfrm>
            <a:off x="2648864" y="4546287"/>
            <a:ext cx="1695428" cy="2685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82"/>
          <p:cNvSpPr/>
          <p:nvPr/>
        </p:nvSpPr>
        <p:spPr>
          <a:xfrm>
            <a:off x="7672816" y="4285761"/>
            <a:ext cx="3593867" cy="730652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Click on Build Now and build project.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9" name="Google Shape;809;p82"/>
          <p:cNvCxnSpPr/>
          <p:nvPr/>
        </p:nvCxnSpPr>
        <p:spPr>
          <a:xfrm>
            <a:off x="4361001" y="4647970"/>
            <a:ext cx="3311421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810" name="Google Shape;810;p82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262" y="88950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3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Set Up Jenkins for the Angular End-User Project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8543" y="2340473"/>
            <a:ext cx="11014461" cy="59519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2" name="Google Shape;822;p8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Create a Jenkins Pipeline Project for the End-User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823" name="Google Shape;823;p84"/>
          <p:cNvSpPr/>
          <p:nvPr/>
        </p:nvSpPr>
        <p:spPr>
          <a:xfrm>
            <a:off x="4505670" y="1399811"/>
            <a:ext cx="7200205" cy="596226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new project in Jenkins of type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Pipeline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824" name="Google Shape;824;p84"/>
          <p:cNvSpPr/>
          <p:nvPr/>
        </p:nvSpPr>
        <p:spPr>
          <a:xfrm>
            <a:off x="4896964" y="5282924"/>
            <a:ext cx="8605515" cy="71490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5" name="Google Shape;825;p84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884068" y="889500"/>
            <a:ext cx="15010370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8168" y="2439536"/>
            <a:ext cx="10749914" cy="56493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2" name="Google Shape;832;p8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Configure Jenkins Pipeline SCM for the End-User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833" name="Google Shape;833;p85"/>
          <p:cNvSpPr/>
          <p:nvPr/>
        </p:nvSpPr>
        <p:spPr>
          <a:xfrm>
            <a:off x="3111381" y="1368425"/>
            <a:ext cx="9988209" cy="609665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 the Jenkins Pipeline Project by passing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GitHub repository URL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834" name="Google Shape;834;p85"/>
          <p:cNvSpPr/>
          <p:nvPr/>
        </p:nvSpPr>
        <p:spPr>
          <a:xfrm>
            <a:off x="4942213" y="4824560"/>
            <a:ext cx="6863205" cy="59924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5" name="Google Shape;835;p85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772102" y="889500"/>
            <a:ext cx="15010370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9530" y="2374169"/>
            <a:ext cx="11821297" cy="59519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2" name="Google Shape;842;p8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Jenkinsfile in Jenkins for the End-User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843" name="Google Shape;843;p86"/>
          <p:cNvSpPr/>
          <p:nvPr/>
        </p:nvSpPr>
        <p:spPr>
          <a:xfrm>
            <a:off x="2190944" y="1368425"/>
            <a:ext cx="11829082" cy="821377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Script Path contains the Jenkinsfile, which is created in the root directory of our project.</a:t>
            </a:r>
            <a:endParaRPr/>
          </a:p>
        </p:txBody>
      </p:sp>
      <p:sp>
        <p:nvSpPr>
          <p:cNvPr id="844" name="Google Shape;844;p86"/>
          <p:cNvSpPr/>
          <p:nvPr/>
        </p:nvSpPr>
        <p:spPr>
          <a:xfrm>
            <a:off x="4619780" y="3650778"/>
            <a:ext cx="7901602" cy="141298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5" name="Google Shape;845;p86"/>
          <p:cNvSpPr/>
          <p:nvPr/>
        </p:nvSpPr>
        <p:spPr>
          <a:xfrm>
            <a:off x="1376746" y="3763934"/>
            <a:ext cx="2349943" cy="1623523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Select the default branch, which is master.</a:t>
            </a:r>
            <a:endParaRPr sz="20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6" name="Google Shape;846;p86"/>
          <p:cNvCxnSpPr/>
          <p:nvPr/>
        </p:nvCxnSpPr>
        <p:spPr>
          <a:xfrm rot="10800000">
            <a:off x="3745356" y="4350777"/>
            <a:ext cx="842133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847" name="Google Shape;847;p86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89262" y="88950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6941" y="2621847"/>
            <a:ext cx="10709150" cy="56630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4" name="Google Shape;854;p8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Optional: GitHub Hook Trigger for the End-User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855" name="Google Shape;855;p87"/>
          <p:cNvSpPr/>
          <p:nvPr/>
        </p:nvSpPr>
        <p:spPr>
          <a:xfrm>
            <a:off x="2611970" y="1331838"/>
            <a:ext cx="10987030" cy="943091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GitHub trigger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GITScm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Polling and option will work when Jenkins is running with a proper URL instead of localhost.</a:t>
            </a:r>
            <a:endParaRPr dirty="0"/>
          </a:p>
        </p:txBody>
      </p:sp>
      <p:sp>
        <p:nvSpPr>
          <p:cNvPr id="856" name="Google Shape;856;p87"/>
          <p:cNvSpPr/>
          <p:nvPr/>
        </p:nvSpPr>
        <p:spPr>
          <a:xfrm>
            <a:off x="4685414" y="3820017"/>
            <a:ext cx="3271200" cy="23974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7" name="Google Shape;857;p87"/>
          <p:cNvSpPr/>
          <p:nvPr/>
        </p:nvSpPr>
        <p:spPr>
          <a:xfrm>
            <a:off x="8745854" y="3522844"/>
            <a:ext cx="2742873" cy="803717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the same using </a:t>
            </a:r>
            <a:r>
              <a:rPr lang="en-US" sz="2000" b="1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ngrok</a:t>
            </a:r>
            <a:r>
              <a:rPr lang="en-US" sz="20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0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8" name="Google Shape;858;p87"/>
          <p:cNvCxnSpPr/>
          <p:nvPr/>
        </p:nvCxnSpPr>
        <p:spPr>
          <a:xfrm>
            <a:off x="7916746" y="3922022"/>
            <a:ext cx="757423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859" name="Google Shape;859;p8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846411" y="889500"/>
            <a:ext cx="1486175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Run the Jenkins Pipeline Project for the End-User Project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866" name="Google Shape;866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8864" y="2569027"/>
            <a:ext cx="10673177" cy="56388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7" name="Google Shape;867;p88"/>
          <p:cNvSpPr/>
          <p:nvPr/>
        </p:nvSpPr>
        <p:spPr>
          <a:xfrm>
            <a:off x="4132965" y="1372498"/>
            <a:ext cx="7945040" cy="902904"/>
          </a:xfrm>
          <a:prstGeom prst="roundRect">
            <a:avLst>
              <a:gd name="adj" fmla="val 16667"/>
            </a:avLst>
          </a:prstGeom>
          <a:solidFill>
            <a:srgbClr val="F36A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Notice stages appearing as mentioned in the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Jenkinsfile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Source &gt; Test &gt; Build &gt; Containerize &gt; Deploy</a:t>
            </a:r>
            <a:endParaRPr b="1" dirty="0"/>
          </a:p>
        </p:txBody>
      </p:sp>
      <p:sp>
        <p:nvSpPr>
          <p:cNvPr id="868" name="Google Shape;868;p88"/>
          <p:cNvSpPr/>
          <p:nvPr/>
        </p:nvSpPr>
        <p:spPr>
          <a:xfrm>
            <a:off x="2648864" y="4589829"/>
            <a:ext cx="1695428" cy="2685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88"/>
          <p:cNvSpPr/>
          <p:nvPr/>
        </p:nvSpPr>
        <p:spPr>
          <a:xfrm>
            <a:off x="7672816" y="4285760"/>
            <a:ext cx="3593867" cy="101359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Click on Build Now and build project.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0" name="Google Shape;870;p88"/>
          <p:cNvCxnSpPr/>
          <p:nvPr/>
        </p:nvCxnSpPr>
        <p:spPr>
          <a:xfrm>
            <a:off x="4361001" y="4691512"/>
            <a:ext cx="3311421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871" name="Google Shape;871;p88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1576246" y="889500"/>
            <a:ext cx="1358869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9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dirty="0">
                <a:solidFill>
                  <a:srgbClr val="3F3F3F"/>
                </a:solidFill>
              </a:rPr>
              <a:t>EC2 instance is set up in AWS.</a:t>
            </a:r>
            <a:endParaRPr dirty="0">
              <a:solidFill>
                <a:srgbClr val="3F3F3F"/>
              </a:solidFill>
            </a:endParaRPr>
          </a:p>
        </p:txBody>
      </p:sp>
      <p:sp>
        <p:nvSpPr>
          <p:cNvPr id="877" name="Google Shape;877;p89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dirty="0">
                <a:solidFill>
                  <a:srgbClr val="3F3F3F"/>
                </a:solidFill>
              </a:rPr>
              <a:t>Tools and dev kits are configured on EC2 instance.</a:t>
            </a:r>
            <a:endParaRPr dirty="0">
              <a:solidFill>
                <a:srgbClr val="3F3F3F"/>
              </a:solidFill>
            </a:endParaRPr>
          </a:p>
        </p:txBody>
      </p:sp>
      <p:sp>
        <p:nvSpPr>
          <p:cNvPr id="878" name="Google Shape;878;p89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Jenkins Pipeline is built to dockerize the Angular apps.</a:t>
            </a:r>
            <a:endParaRPr dirty="0">
              <a:solidFill>
                <a:srgbClr val="3F3F3F"/>
              </a:solidFill>
            </a:endParaRPr>
          </a:p>
        </p:txBody>
      </p:sp>
      <p:sp>
        <p:nvSpPr>
          <p:cNvPr id="879" name="Google Shape;879;p89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dirty="0">
                <a:solidFill>
                  <a:srgbClr val="3F3F3F"/>
                </a:solidFill>
              </a:rPr>
              <a:t>Angular apps are made live.</a:t>
            </a:r>
            <a:endParaRPr dirty="0">
              <a:solidFill>
                <a:srgbClr val="3F3F3F"/>
              </a:solidFill>
            </a:endParaRPr>
          </a:p>
        </p:txBody>
      </p:sp>
      <p:pic>
        <p:nvPicPr>
          <p:cNvPr id="880" name="Google Shape;880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47" y="34252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47" y="467475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2" y="584809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2" y="225187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we begin, let’s recall what we have covered till now:</a:t>
            </a:r>
            <a:endParaRPr/>
          </a:p>
        </p:txBody>
      </p:sp>
      <p:sp>
        <p:nvSpPr>
          <p:cNvPr id="404" name="Google Shape;404;p39" descr="File:Apache Maven logo.svg - Wikimedia Common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9" descr="Server Client - Java Servlet JSP HTML CSS JavaScript &amp;amp; jQuery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9" descr="Server Client - Java Servlet JSP HTML CSS JavaScript &amp;amp; jQuery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9" descr="Agile Software Vector Logo - Download Free SVG Icon | Worldvectorlogo"/>
          <p:cNvSpPr/>
          <p:nvPr/>
        </p:nvSpPr>
        <p:spPr>
          <a:xfrm>
            <a:off x="10611485" y="424227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8" name="Google Shape;408;p39" descr="JUnit · GitHu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116" y="2960866"/>
            <a:ext cx="1575813" cy="157581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9"/>
          <p:cNvSpPr txBox="1"/>
          <p:nvPr/>
        </p:nvSpPr>
        <p:spPr>
          <a:xfrm>
            <a:off x="3043804" y="4483639"/>
            <a:ext cx="2016808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JUnit</a:t>
            </a:r>
            <a:endParaRPr/>
          </a:p>
        </p:txBody>
      </p:sp>
      <p:grpSp>
        <p:nvGrpSpPr>
          <p:cNvPr id="410" name="Google Shape;410;p39"/>
          <p:cNvGrpSpPr/>
          <p:nvPr/>
        </p:nvGrpSpPr>
        <p:grpSpPr>
          <a:xfrm>
            <a:off x="5703212" y="3229021"/>
            <a:ext cx="3915417" cy="1671384"/>
            <a:chOff x="5628564" y="3266628"/>
            <a:chExt cx="3915417" cy="1671384"/>
          </a:xfrm>
        </p:grpSpPr>
        <p:pic>
          <p:nvPicPr>
            <p:cNvPr id="411" name="Google Shape;411;p39" descr="Download Spring Framework Logo in SVG Vector or PNG File Format - Logo.wine"/>
            <p:cNvPicPr preferRelativeResize="0"/>
            <p:nvPr/>
          </p:nvPicPr>
          <p:blipFill rotWithShape="1">
            <a:blip r:embed="rId4">
              <a:alphaModFix/>
            </a:blip>
            <a:srcRect t="29938" b="32841"/>
            <a:stretch/>
          </p:blipFill>
          <p:spPr>
            <a:xfrm>
              <a:off x="5628564" y="3266628"/>
              <a:ext cx="3915417" cy="971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39"/>
            <p:cNvSpPr txBox="1"/>
            <p:nvPr/>
          </p:nvSpPr>
          <p:spPr>
            <a:xfrm>
              <a:off x="6882669" y="4483336"/>
              <a:ext cx="2016808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Spring</a:t>
              </a:r>
              <a:endParaRPr/>
            </a:p>
          </p:txBody>
        </p:sp>
      </p:grpSp>
      <p:sp>
        <p:nvSpPr>
          <p:cNvPr id="413" name="Google Shape;413;p39" descr="Spring Boot: Apprentice Cookbook | ITNEXT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39"/>
          <p:cNvGrpSpPr/>
          <p:nvPr/>
        </p:nvGrpSpPr>
        <p:grpSpPr>
          <a:xfrm>
            <a:off x="10261229" y="3229021"/>
            <a:ext cx="2193027" cy="1756532"/>
            <a:chOff x="9731662" y="3220609"/>
            <a:chExt cx="2193027" cy="1756532"/>
          </a:xfrm>
        </p:grpSpPr>
        <p:pic>
          <p:nvPicPr>
            <p:cNvPr id="415" name="Google Shape;415;p39" descr="Spring Boot: Apprentice Cookbook | ITNEX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1662" y="3220609"/>
              <a:ext cx="2193027" cy="1151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39"/>
            <p:cNvSpPr txBox="1"/>
            <p:nvPr/>
          </p:nvSpPr>
          <p:spPr>
            <a:xfrm>
              <a:off x="9907881" y="4522465"/>
              <a:ext cx="2016808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Spring Boot</a:t>
              </a:r>
              <a:endParaRPr/>
            </a:p>
          </p:txBody>
        </p:sp>
      </p:grpSp>
      <p:sp>
        <p:nvSpPr>
          <p:cNvPr id="417" name="Google Shape;417;p39" descr="aws-logo - amazon web services ico PNG image with transparent background |  TOPpng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9" descr="Microservices PNG and Microservices Transparent Clipart Free Download. -  CleanPNG / KissPNG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9" descr="Microservices | Request Detail | Icons8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8612563" y="7488848"/>
            <a:ext cx="2334293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Microservices</a:t>
            </a:r>
            <a:endParaRPr/>
          </a:p>
        </p:txBody>
      </p:sp>
      <p:grpSp>
        <p:nvGrpSpPr>
          <p:cNvPr id="421" name="Google Shape;421;p39"/>
          <p:cNvGrpSpPr/>
          <p:nvPr/>
        </p:nvGrpSpPr>
        <p:grpSpPr>
          <a:xfrm>
            <a:off x="4451652" y="5423909"/>
            <a:ext cx="2928862" cy="2519614"/>
            <a:chOff x="4778224" y="5553570"/>
            <a:chExt cx="2928862" cy="2519614"/>
          </a:xfrm>
        </p:grpSpPr>
        <p:sp>
          <p:nvSpPr>
            <p:cNvPr id="422" name="Google Shape;422;p39"/>
            <p:cNvSpPr txBox="1"/>
            <p:nvPr/>
          </p:nvSpPr>
          <p:spPr>
            <a:xfrm>
              <a:off x="4949596" y="7618508"/>
              <a:ext cx="2334293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Webservices</a:t>
              </a:r>
              <a:endParaRPr/>
            </a:p>
          </p:txBody>
        </p:sp>
        <p:pic>
          <p:nvPicPr>
            <p:cNvPr id="423" name="Google Shape;423;p39"/>
            <p:cNvPicPr preferRelativeResize="0"/>
            <p:nvPr/>
          </p:nvPicPr>
          <p:blipFill rotWithShape="1">
            <a:blip r:embed="rId6">
              <a:alphaModFix/>
            </a:blip>
            <a:srcRect l="21110" t="18547" r="19716" b="20753"/>
            <a:stretch/>
          </p:blipFill>
          <p:spPr>
            <a:xfrm>
              <a:off x="4778224" y="5553570"/>
              <a:ext cx="2928862" cy="16880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39" descr="Introduction to Micro-Services. Introduction | by Roshan Alwis | Tech  Vision | Mediu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93389" y="5194740"/>
            <a:ext cx="3058809" cy="229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1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Which package manager is used on EC2 to install tools?</a:t>
            </a:r>
            <a:endParaRPr/>
          </a:p>
        </p:txBody>
      </p:sp>
      <p:sp>
        <p:nvSpPr>
          <p:cNvPr id="893" name="Google Shape;893;p91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894" name="Google Shape;894;p91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brew</a:t>
            </a:r>
            <a:endParaRPr/>
          </a:p>
        </p:txBody>
      </p:sp>
      <p:sp>
        <p:nvSpPr>
          <p:cNvPr id="895" name="Google Shape;895;p91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YUM</a:t>
            </a:r>
            <a:endParaRPr/>
          </a:p>
        </p:txBody>
      </p:sp>
      <p:sp>
        <p:nvSpPr>
          <p:cNvPr id="896" name="Google Shape;896;p91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npm</a:t>
            </a:r>
            <a:endParaRPr/>
          </a:p>
        </p:txBody>
      </p:sp>
      <p:sp>
        <p:nvSpPr>
          <p:cNvPr id="897" name="Google Shape;897;p91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pip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2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YUM is the primary package management tool for installing, updating, removing, and managing software packages in 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Red Hat Enterprise Linux.</a:t>
            </a:r>
            <a:endParaRPr/>
          </a:p>
        </p:txBody>
      </p:sp>
      <p:sp>
        <p:nvSpPr>
          <p:cNvPr id="903" name="Google Shape;903;p92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904" name="Google Shape;904;p92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Which package manager is used on EC2 to install tools?</a:t>
            </a:r>
            <a:endParaRPr/>
          </a:p>
        </p:txBody>
      </p:sp>
      <p:sp>
        <p:nvSpPr>
          <p:cNvPr id="905" name="Google Shape;905;p92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pip</a:t>
            </a:r>
            <a:endParaRPr/>
          </a:p>
        </p:txBody>
      </p:sp>
      <p:sp>
        <p:nvSpPr>
          <p:cNvPr id="906" name="Google Shape;906;p92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brew</a:t>
            </a:r>
            <a:endParaRPr/>
          </a:p>
        </p:txBody>
      </p:sp>
      <p:sp>
        <p:nvSpPr>
          <p:cNvPr id="907" name="Google Shape;907;p92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YUM</a:t>
            </a:r>
            <a:endParaRPr/>
          </a:p>
        </p:txBody>
      </p:sp>
      <p:sp>
        <p:nvSpPr>
          <p:cNvPr id="908" name="Google Shape;908;p92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npm</a:t>
            </a:r>
            <a:endParaRPr/>
          </a:p>
        </p:txBody>
      </p:sp>
      <p:sp>
        <p:nvSpPr>
          <p:cNvPr id="909" name="Google Shape;909;p92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3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is the default username for EC2 instance for connections?</a:t>
            </a:r>
            <a:endParaRPr/>
          </a:p>
        </p:txBody>
      </p:sp>
      <p:sp>
        <p:nvSpPr>
          <p:cNvPr id="915" name="Google Shape;915;p93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916" name="Google Shape;916;p93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admin</a:t>
            </a:r>
            <a:endParaRPr/>
          </a:p>
        </p:txBody>
      </p:sp>
      <p:sp>
        <p:nvSpPr>
          <p:cNvPr id="917" name="Google Shape;917;p93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ec2user</a:t>
            </a:r>
            <a:endParaRPr/>
          </a:p>
        </p:txBody>
      </p:sp>
      <p:sp>
        <p:nvSpPr>
          <p:cNvPr id="918" name="Google Shape;918;p93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ec2-user</a:t>
            </a:r>
            <a:endParaRPr/>
          </a:p>
        </p:txBody>
      </p:sp>
      <p:sp>
        <p:nvSpPr>
          <p:cNvPr id="919" name="Google Shape;919;p93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root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4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You can connect to EC2 instance with your private key pair with the username as ec2-user.</a:t>
            </a:r>
            <a:endParaRPr dirty="0"/>
          </a:p>
        </p:txBody>
      </p:sp>
      <p:sp>
        <p:nvSpPr>
          <p:cNvPr id="925" name="Google Shape;925;p94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926" name="Google Shape;926;p94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is the default username for EC2 instance for connections?</a:t>
            </a:r>
            <a:endParaRPr/>
          </a:p>
        </p:txBody>
      </p:sp>
      <p:sp>
        <p:nvSpPr>
          <p:cNvPr id="927" name="Google Shape;927;p94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root</a:t>
            </a:r>
            <a:endParaRPr/>
          </a:p>
        </p:txBody>
      </p:sp>
      <p:sp>
        <p:nvSpPr>
          <p:cNvPr id="928" name="Google Shape;928;p94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admin</a:t>
            </a:r>
            <a:endParaRPr/>
          </a:p>
        </p:txBody>
      </p:sp>
      <p:sp>
        <p:nvSpPr>
          <p:cNvPr id="929" name="Google Shape;929;p94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ec2user</a:t>
            </a:r>
            <a:endParaRPr/>
          </a:p>
        </p:txBody>
      </p:sp>
      <p:sp>
        <p:nvSpPr>
          <p:cNvPr id="930" name="Google Shape;930;p94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ec2-user</a:t>
            </a:r>
            <a:endParaRPr/>
          </a:p>
        </p:txBody>
      </p:sp>
      <p:sp>
        <p:nvSpPr>
          <p:cNvPr id="931" name="Google Shape;931;p94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5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How can you access Jenkins on port 8080 of your EC2 instance?</a:t>
            </a:r>
            <a:endParaRPr/>
          </a:p>
        </p:txBody>
      </p:sp>
      <p:sp>
        <p:nvSpPr>
          <p:cNvPr id="937" name="Google Shape;937;p95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938" name="Google Shape;938;p95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None of the above</a:t>
            </a:r>
            <a:endParaRPr/>
          </a:p>
        </p:txBody>
      </p:sp>
      <p:sp>
        <p:nvSpPr>
          <p:cNvPr id="939" name="Google Shape;939;p95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Directly</a:t>
            </a:r>
            <a:endParaRPr/>
          </a:p>
        </p:txBody>
      </p:sp>
      <p:sp>
        <p:nvSpPr>
          <p:cNvPr id="940" name="Google Shape;940;p95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By creating an outbound rule for port 8080</a:t>
            </a:r>
            <a:endParaRPr/>
          </a:p>
        </p:txBody>
      </p:sp>
      <p:sp>
        <p:nvSpPr>
          <p:cNvPr id="941" name="Google Shape;941;p95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By creating an inbound rule for port 8080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6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You must edit the security group for an inbound rule to be created for port 8080 with the IP as anywhere.</a:t>
            </a:r>
            <a:endParaRPr dirty="0"/>
          </a:p>
        </p:txBody>
      </p:sp>
      <p:sp>
        <p:nvSpPr>
          <p:cNvPr id="947" name="Google Shape;947;p96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948" name="Google Shape;948;p96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How can you access Jenkins on port 8080 of your EC2 instance?</a:t>
            </a:r>
            <a:endParaRPr/>
          </a:p>
        </p:txBody>
      </p:sp>
      <p:sp>
        <p:nvSpPr>
          <p:cNvPr id="949" name="Google Shape;949;p96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By creating an inbound rule for port 8080</a:t>
            </a:r>
            <a:endParaRPr/>
          </a:p>
        </p:txBody>
      </p:sp>
      <p:sp>
        <p:nvSpPr>
          <p:cNvPr id="950" name="Google Shape;950;p96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None of the above</a:t>
            </a:r>
            <a:endParaRPr/>
          </a:p>
        </p:txBody>
      </p:sp>
      <p:sp>
        <p:nvSpPr>
          <p:cNvPr id="951" name="Google Shape;951;p96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Directly</a:t>
            </a:r>
            <a:endParaRPr/>
          </a:p>
        </p:txBody>
      </p:sp>
      <p:sp>
        <p:nvSpPr>
          <p:cNvPr id="952" name="Google Shape;952;p96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By creating an outbound rule for port 8080</a:t>
            </a:r>
            <a:endParaRPr/>
          </a:p>
        </p:txBody>
      </p:sp>
      <p:sp>
        <p:nvSpPr>
          <p:cNvPr id="953" name="Google Shape;953;p96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7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is the default script path when you choose Git option for the Jenkins Pipeline project?</a:t>
            </a:r>
            <a:endParaRPr/>
          </a:p>
        </p:txBody>
      </p:sp>
      <p:sp>
        <p:nvSpPr>
          <p:cNvPr id="959" name="Google Shape;959;p97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960" name="Google Shape;960;p97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None</a:t>
            </a:r>
            <a:endParaRPr/>
          </a:p>
        </p:txBody>
      </p:sp>
      <p:sp>
        <p:nvSpPr>
          <p:cNvPr id="961" name="Google Shape;961;p97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Master</a:t>
            </a:r>
            <a:endParaRPr/>
          </a:p>
        </p:txBody>
      </p:sp>
      <p:sp>
        <p:nvSpPr>
          <p:cNvPr id="962" name="Google Shape;962;p97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Dockerfile</a:t>
            </a:r>
            <a:endParaRPr/>
          </a:p>
        </p:txBody>
      </p:sp>
      <p:sp>
        <p:nvSpPr>
          <p:cNvPr id="963" name="Google Shape;963;p97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Jenkinsfile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8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By default, the script path will be Jenkinsfile, which should be in your root directory of the project.</a:t>
            </a:r>
            <a:endParaRPr/>
          </a:p>
        </p:txBody>
      </p:sp>
      <p:sp>
        <p:nvSpPr>
          <p:cNvPr id="969" name="Google Shape;969;p98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970" name="Google Shape;970;p98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is the default script path when you choose Git option for the Jenkins Pipeline project?</a:t>
            </a:r>
            <a:endParaRPr/>
          </a:p>
        </p:txBody>
      </p:sp>
      <p:sp>
        <p:nvSpPr>
          <p:cNvPr id="971" name="Google Shape;971;p98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Jenkinsfile</a:t>
            </a:r>
            <a:endParaRPr/>
          </a:p>
        </p:txBody>
      </p:sp>
      <p:sp>
        <p:nvSpPr>
          <p:cNvPr id="972" name="Google Shape;972;p98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None</a:t>
            </a:r>
            <a:endParaRPr/>
          </a:p>
        </p:txBody>
      </p:sp>
      <p:sp>
        <p:nvSpPr>
          <p:cNvPr id="973" name="Google Shape;973;p98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Master</a:t>
            </a:r>
            <a:endParaRPr/>
          </a:p>
        </p:txBody>
      </p:sp>
      <p:sp>
        <p:nvSpPr>
          <p:cNvPr id="974" name="Google Shape;974;p98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Dockerfile</a:t>
            </a:r>
            <a:endParaRPr/>
          </a:p>
        </p:txBody>
      </p:sp>
      <p:sp>
        <p:nvSpPr>
          <p:cNvPr id="975" name="Google Shape;975;p98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9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is the need for S3 Bucket in the project?</a:t>
            </a:r>
            <a:endParaRPr/>
          </a:p>
        </p:txBody>
      </p:sp>
      <p:sp>
        <p:nvSpPr>
          <p:cNvPr id="981" name="Google Shape;981;p99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05</a:t>
            </a:r>
            <a:endParaRPr dirty="0"/>
          </a:p>
        </p:txBody>
      </p:sp>
      <p:sp>
        <p:nvSpPr>
          <p:cNvPr id="982" name="Google Shape;982;p99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For product images</a:t>
            </a:r>
            <a:endParaRPr/>
          </a:p>
        </p:txBody>
      </p:sp>
      <p:sp>
        <p:nvSpPr>
          <p:cNvPr id="983" name="Google Shape;983;p99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To store user details</a:t>
            </a:r>
            <a:endParaRPr/>
          </a:p>
        </p:txBody>
      </p:sp>
      <p:sp>
        <p:nvSpPr>
          <p:cNvPr id="984" name="Google Shape;984;p99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To store logs</a:t>
            </a:r>
            <a:endParaRPr/>
          </a:p>
        </p:txBody>
      </p:sp>
      <p:sp>
        <p:nvSpPr>
          <p:cNvPr id="985" name="Google Shape;985;p99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For Jenkins build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we begin, let’s recall what we have covered till now:</a:t>
            </a:r>
            <a:endParaRPr/>
          </a:p>
        </p:txBody>
      </p:sp>
      <p:sp>
        <p:nvSpPr>
          <p:cNvPr id="430" name="Google Shape;430;p42" descr="File:Apache Maven logo.svg - Wikimedia Common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2" descr="Server Client - Java Servlet JSP HTML CSS JavaScript &amp;amp; jQuery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2" descr="Server Client - Java Servlet JSP HTML CSS JavaScript &amp;amp; jQuery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2" descr="Agile Software Vector Logo - Download Free SVG Icon | Worldvectorlogo"/>
          <p:cNvSpPr/>
          <p:nvPr/>
        </p:nvSpPr>
        <p:spPr>
          <a:xfrm>
            <a:off x="10284913" y="4068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2853427" y="6138613"/>
            <a:ext cx="2016808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Docker </a:t>
            </a:r>
            <a:endParaRPr/>
          </a:p>
        </p:txBody>
      </p:sp>
      <p:sp>
        <p:nvSpPr>
          <p:cNvPr id="435" name="Google Shape;435;p42"/>
          <p:cNvSpPr txBox="1"/>
          <p:nvPr/>
        </p:nvSpPr>
        <p:spPr>
          <a:xfrm>
            <a:off x="6933001" y="6138613"/>
            <a:ext cx="2016808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Jenkins</a:t>
            </a:r>
            <a:endParaRPr/>
          </a:p>
        </p:txBody>
      </p:sp>
      <p:sp>
        <p:nvSpPr>
          <p:cNvPr id="436" name="Google Shape;436;p42" descr="Spring Boot: Apprentice Cookbook | ITNEXT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2" descr="aws-logo - amazon web services ico PNG image with transparent background |  TOPpng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42"/>
          <p:cNvGrpSpPr/>
          <p:nvPr/>
        </p:nvGrpSpPr>
        <p:grpSpPr>
          <a:xfrm>
            <a:off x="9407632" y="4068104"/>
            <a:ext cx="3706172" cy="2525185"/>
            <a:chOff x="3701944" y="5467684"/>
            <a:chExt cx="3706172" cy="2525185"/>
          </a:xfrm>
        </p:grpSpPr>
        <p:pic>
          <p:nvPicPr>
            <p:cNvPr id="439" name="Google Shape;439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01944" y="5467684"/>
              <a:ext cx="3706172" cy="16337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42"/>
            <p:cNvSpPr txBox="1"/>
            <p:nvPr/>
          </p:nvSpPr>
          <p:spPr>
            <a:xfrm>
              <a:off x="4217587" y="7538193"/>
              <a:ext cx="2334293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AWS</a:t>
              </a:r>
              <a:endParaRPr/>
            </a:p>
          </p:txBody>
        </p:sp>
      </p:grpSp>
      <p:sp>
        <p:nvSpPr>
          <p:cNvPr id="441" name="Google Shape;441;p42" descr="Microservices PNG and Microservices Transparent Clipart Free Download. -  CleanPNG / KissPNG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2" descr="Microservices | Request Detail | Icons8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42" descr="What is Docker? | AWS"/>
          <p:cNvPicPr preferRelativeResize="0"/>
          <p:nvPr/>
        </p:nvPicPr>
        <p:blipFill rotWithShape="1">
          <a:blip r:embed="rId4">
            <a:alphaModFix/>
          </a:blip>
          <a:srcRect l="23830" t="9230" r="23412"/>
          <a:stretch/>
        </p:blipFill>
        <p:spPr>
          <a:xfrm>
            <a:off x="2544289" y="3863776"/>
            <a:ext cx="2753743" cy="222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 descr="Your Jenkins Belongs to Us Now: Abusing Continuous Integration Systems"/>
          <p:cNvPicPr preferRelativeResize="0"/>
          <p:nvPr/>
        </p:nvPicPr>
        <p:blipFill rotWithShape="1">
          <a:blip r:embed="rId5">
            <a:alphaModFix/>
          </a:blip>
          <a:srcRect l="2956" t="2121" r="5086" b="5080"/>
          <a:stretch/>
        </p:blipFill>
        <p:spPr>
          <a:xfrm>
            <a:off x="6521570" y="3968152"/>
            <a:ext cx="2674188" cy="177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0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We will create an S3 bucket to store product images for our project with public access.</a:t>
            </a:r>
            <a:endParaRPr dirty="0"/>
          </a:p>
        </p:txBody>
      </p:sp>
      <p:sp>
        <p:nvSpPr>
          <p:cNvPr id="991" name="Google Shape;991;p100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992" name="Google Shape;992;p100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What is the need for an S3 Bucket in the project?</a:t>
            </a:r>
            <a:endParaRPr dirty="0"/>
          </a:p>
        </p:txBody>
      </p:sp>
      <p:sp>
        <p:nvSpPr>
          <p:cNvPr id="993" name="Google Shape;993;p100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For Jenkins build</a:t>
            </a:r>
            <a:endParaRPr/>
          </a:p>
        </p:txBody>
      </p:sp>
      <p:sp>
        <p:nvSpPr>
          <p:cNvPr id="994" name="Google Shape;994;p100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For product images</a:t>
            </a:r>
            <a:endParaRPr/>
          </a:p>
        </p:txBody>
      </p:sp>
      <p:sp>
        <p:nvSpPr>
          <p:cNvPr id="995" name="Google Shape;995;p100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To store user details</a:t>
            </a:r>
            <a:endParaRPr/>
          </a:p>
        </p:txBody>
      </p:sp>
      <p:sp>
        <p:nvSpPr>
          <p:cNvPr id="996" name="Google Shape;996;p100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To store logs</a:t>
            </a:r>
            <a:endParaRPr dirty="0"/>
          </a:p>
        </p:txBody>
      </p:sp>
      <p:sp>
        <p:nvSpPr>
          <p:cNvPr id="997" name="Google Shape;997;p100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1"/>
          <p:cNvSpPr txBox="1">
            <a:spLocks noGrp="1"/>
          </p:cNvSpPr>
          <p:nvPr>
            <p:ph type="body" idx="1"/>
          </p:nvPr>
        </p:nvSpPr>
        <p:spPr>
          <a:xfrm>
            <a:off x="492523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You have successfully completed this session. </a:t>
            </a:r>
            <a:endParaRPr/>
          </a:p>
          <a:p>
            <a:pPr marL="508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For our next end user module discussion, you should:</a:t>
            </a:r>
            <a:endParaRPr/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/>
              <a:t>Review AWS services</a:t>
            </a:r>
            <a:endParaRPr/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/>
              <a:t>Explore steps to create EC2 and S3 buckets</a:t>
            </a:r>
            <a:endParaRPr/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/>
              <a:t>Explore how to connect to EC2 instance</a:t>
            </a:r>
            <a:endParaRPr/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/>
              <a:t>Review Jenkins</a:t>
            </a:r>
            <a:endParaRPr/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/>
              <a:t>Review Docker commands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/>
          </a:p>
        </p:txBody>
      </p:sp>
      <p:sp>
        <p:nvSpPr>
          <p:cNvPr id="1003" name="Google Shape;1003;p101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Before the Next Class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2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/>
              <a:t>What’s Next?</a:t>
            </a:r>
            <a:endParaRPr/>
          </a:p>
        </p:txBody>
      </p:sp>
      <p:sp>
        <p:nvSpPr>
          <p:cNvPr id="1009" name="Google Shape;1009;p102"/>
          <p:cNvSpPr txBox="1">
            <a:spLocks noGrp="1"/>
          </p:cNvSpPr>
          <p:nvPr>
            <p:ph type="body" idx="1"/>
          </p:nvPr>
        </p:nvSpPr>
        <p:spPr>
          <a:xfrm>
            <a:off x="4920466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Now we have finished our classes and design Pattern for the back-end project with respect to end-user module. </a:t>
            </a:r>
            <a:endParaRPr/>
          </a:p>
          <a:p>
            <a:pPr marL="508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In our next live session, we will:</a:t>
            </a:r>
            <a:endParaRPr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>
                <a:solidFill>
                  <a:srgbClr val="3F3F3F"/>
                </a:solidFill>
              </a:rPr>
              <a:t>See how to create EC2 Instance on AWS</a:t>
            </a:r>
            <a:endParaRPr>
              <a:solidFill>
                <a:srgbClr val="3F3F3F"/>
              </a:solidFill>
            </a:endParaRPr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>
                <a:solidFill>
                  <a:srgbClr val="3F3F3F"/>
                </a:solidFill>
              </a:rPr>
              <a:t>See how to work with RDS MySQL</a:t>
            </a:r>
            <a:endParaRPr>
              <a:solidFill>
                <a:srgbClr val="3F3F3F"/>
              </a:solidFill>
            </a:endParaRPr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>
                <a:solidFill>
                  <a:srgbClr val="3F3F3F"/>
                </a:solidFill>
              </a:rPr>
              <a:t>Deploy Java back end on EC2</a:t>
            </a:r>
            <a:endParaRPr>
              <a:solidFill>
                <a:srgbClr val="3F3F3F"/>
              </a:solidFill>
            </a:endParaRPr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>
                <a:solidFill>
                  <a:srgbClr val="3F3F3F"/>
                </a:solidFill>
              </a:rPr>
              <a:t>Use Jenkins and Docker as DevOps tools on EC2</a:t>
            </a:r>
            <a:endParaRPr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>
            <a:spLocks noGrp="1"/>
          </p:cNvSpPr>
          <p:nvPr>
            <p:ph type="body" idx="1"/>
          </p:nvPr>
        </p:nvSpPr>
        <p:spPr>
          <a:xfrm>
            <a:off x="1632860" y="1950584"/>
            <a:ext cx="9265295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b="1" dirty="0">
                <a:solidFill>
                  <a:srgbClr val="3F3F3F"/>
                </a:solidFill>
              </a:rPr>
              <a:t>Front-End Back-End Communication 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Used HTTP Client in Angular to communicate with Java back end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Implemented communication for both admin and end-user projects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b="1" dirty="0">
                <a:solidFill>
                  <a:srgbClr val="3F3F3F"/>
                </a:solidFill>
              </a:rPr>
              <a:t>Jenkins Pipeline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Used Jenkins build automation server to build angular apps and Java back end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Created Pipeline with multiple stages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b="1" dirty="0">
                <a:solidFill>
                  <a:srgbClr val="3F3F3F"/>
                </a:solidFill>
              </a:rPr>
              <a:t>Docker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Used Docker to build images for Angular apps and Java back end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Used Jenkins to dockerize the Angular apps and Java back end with Jenkins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>
            <a:spLocks noGrp="1"/>
          </p:cNvSpPr>
          <p:nvPr>
            <p:ph type="body" idx="1"/>
          </p:nvPr>
        </p:nvSpPr>
        <p:spPr>
          <a:xfrm>
            <a:off x="1488729" y="1681114"/>
            <a:ext cx="13205517" cy="63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As a full stack web developer, our key role is to develop both client and server software.</a:t>
            </a:r>
            <a:endParaRPr/>
          </a:p>
        </p:txBody>
      </p:sp>
      <p:grpSp>
        <p:nvGrpSpPr>
          <p:cNvPr id="455" name="Google Shape;455;p44"/>
          <p:cNvGrpSpPr/>
          <p:nvPr/>
        </p:nvGrpSpPr>
        <p:grpSpPr>
          <a:xfrm>
            <a:off x="1542342" y="3224220"/>
            <a:ext cx="9878327" cy="926401"/>
            <a:chOff x="1809931" y="2616776"/>
            <a:chExt cx="9724964" cy="926401"/>
          </a:xfrm>
        </p:grpSpPr>
        <p:grpSp>
          <p:nvGrpSpPr>
            <p:cNvPr id="456" name="Google Shape;456;p44"/>
            <p:cNvGrpSpPr/>
            <p:nvPr/>
          </p:nvGrpSpPr>
          <p:grpSpPr>
            <a:xfrm>
              <a:off x="1809931" y="2616776"/>
              <a:ext cx="9598082" cy="926401"/>
              <a:chOff x="2760464" y="3336021"/>
              <a:chExt cx="9921215" cy="926401"/>
            </a:xfrm>
          </p:grpSpPr>
          <p:grpSp>
            <p:nvGrpSpPr>
              <p:cNvPr id="457" name="Google Shape;457;p44"/>
              <p:cNvGrpSpPr/>
              <p:nvPr/>
            </p:nvGrpSpPr>
            <p:grpSpPr>
              <a:xfrm>
                <a:off x="2835414" y="3450727"/>
                <a:ext cx="796591" cy="787714"/>
                <a:chOff x="685800" y="1352550"/>
                <a:chExt cx="915987" cy="919163"/>
              </a:xfrm>
            </p:grpSpPr>
            <p:sp>
              <p:nvSpPr>
                <p:cNvPr id="458" name="Google Shape;458;p44"/>
                <p:cNvSpPr/>
                <p:nvPr/>
              </p:nvSpPr>
              <p:spPr>
                <a:xfrm>
                  <a:off x="836612" y="1504950"/>
                  <a:ext cx="615950" cy="615950"/>
                </a:xfrm>
                <a:prstGeom prst="ellipse">
                  <a:avLst/>
                </a:prstGeom>
                <a:solidFill>
                  <a:srgbClr val="F36A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459" name="Google Shape;459;p44"/>
                <p:cNvGrpSpPr/>
                <p:nvPr/>
              </p:nvGrpSpPr>
              <p:grpSpPr>
                <a:xfrm>
                  <a:off x="685800" y="1352550"/>
                  <a:ext cx="915987" cy="919163"/>
                  <a:chOff x="836613" y="1154113"/>
                  <a:chExt cx="915987" cy="919163"/>
                </a:xfrm>
              </p:grpSpPr>
              <p:sp>
                <p:nvSpPr>
                  <p:cNvPr id="460" name="Google Shape;460;p44"/>
                  <p:cNvSpPr/>
                  <p:nvPr/>
                </p:nvSpPr>
                <p:spPr>
                  <a:xfrm>
                    <a:off x="836613" y="1646238"/>
                    <a:ext cx="425450" cy="427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38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123"/>
                          <a:pt x="107" y="221"/>
                          <a:pt x="229" y="230"/>
                        </a:cubicBezTo>
                        <a:cubicBezTo>
                          <a:pt x="229" y="192"/>
                          <a:pt x="229" y="192"/>
                          <a:pt x="229" y="192"/>
                        </a:cubicBezTo>
                        <a:cubicBezTo>
                          <a:pt x="127" y="183"/>
                          <a:pt x="46" y="102"/>
                          <a:pt x="38" y="0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61" name="Google Shape;461;p44"/>
                  <p:cNvSpPr/>
                  <p:nvPr/>
                </p:nvSpPr>
                <p:spPr>
                  <a:xfrm>
                    <a:off x="1327150" y="1154113"/>
                    <a:ext cx="425450" cy="42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191" y="230"/>
                        </a:moveTo>
                        <a:cubicBezTo>
                          <a:pt x="229" y="230"/>
                          <a:pt x="229" y="230"/>
                          <a:pt x="229" y="230"/>
                        </a:cubicBezTo>
                        <a:cubicBezTo>
                          <a:pt x="221" y="107"/>
                          <a:pt x="122" y="9"/>
                          <a:pt x="0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02" y="46"/>
                          <a:pt x="183" y="128"/>
                          <a:pt x="191" y="230"/>
                        </a:cubicBezTo>
                      </a:path>
                    </a:pathLst>
                  </a:custGeom>
                  <a:solidFill>
                    <a:srgbClr val="F36A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62" name="Google Shape;462;p44"/>
                  <p:cNvSpPr/>
                  <p:nvPr/>
                </p:nvSpPr>
                <p:spPr>
                  <a:xfrm>
                    <a:off x="836613" y="1154113"/>
                    <a:ext cx="425450" cy="42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0" y="230"/>
                        </a:moveTo>
                        <a:cubicBezTo>
                          <a:pt x="38" y="230"/>
                          <a:pt x="38" y="230"/>
                          <a:pt x="38" y="230"/>
                        </a:cubicBezTo>
                        <a:cubicBezTo>
                          <a:pt x="46" y="128"/>
                          <a:pt x="127" y="46"/>
                          <a:pt x="229" y="38"/>
                        </a:cubicBezTo>
                        <a:cubicBezTo>
                          <a:pt x="229" y="0"/>
                          <a:pt x="229" y="0"/>
                          <a:pt x="229" y="0"/>
                        </a:cubicBezTo>
                        <a:cubicBezTo>
                          <a:pt x="107" y="9"/>
                          <a:pt x="8" y="107"/>
                          <a:pt x="0" y="230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63" name="Google Shape;463;p44"/>
                  <p:cNvSpPr/>
                  <p:nvPr/>
                </p:nvSpPr>
                <p:spPr>
                  <a:xfrm>
                    <a:off x="1327150" y="1646238"/>
                    <a:ext cx="425450" cy="427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0" y="192"/>
                        </a:move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122" y="221"/>
                          <a:pt x="221" y="123"/>
                          <a:pt x="229" y="0"/>
                        </a:cubicBezTo>
                        <a:cubicBezTo>
                          <a:pt x="191" y="0"/>
                          <a:pt x="191" y="0"/>
                          <a:pt x="191" y="0"/>
                        </a:cubicBezTo>
                        <a:cubicBezTo>
                          <a:pt x="183" y="102"/>
                          <a:pt x="102" y="183"/>
                          <a:pt x="0" y="19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sp>
            <p:nvSpPr>
              <p:cNvPr id="464" name="Google Shape;464;p44"/>
              <p:cNvSpPr/>
              <p:nvPr/>
            </p:nvSpPr>
            <p:spPr>
              <a:xfrm>
                <a:off x="2760464" y="3336021"/>
                <a:ext cx="9921215" cy="926401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F36A2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65" name="Google Shape;465;p44"/>
            <p:cNvSpPr/>
            <p:nvPr/>
          </p:nvSpPr>
          <p:spPr>
            <a:xfrm>
              <a:off x="2718733" y="2836844"/>
              <a:ext cx="8816162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Angular and Node can be used to build front end of the web page. </a:t>
              </a:r>
              <a:endParaRPr/>
            </a:p>
          </p:txBody>
        </p:sp>
      </p:grpSp>
      <p:grpSp>
        <p:nvGrpSpPr>
          <p:cNvPr id="466" name="Google Shape;466;p44"/>
          <p:cNvGrpSpPr/>
          <p:nvPr/>
        </p:nvGrpSpPr>
        <p:grpSpPr>
          <a:xfrm>
            <a:off x="1542342" y="5254634"/>
            <a:ext cx="9598082" cy="926401"/>
            <a:chOff x="1809931" y="3688498"/>
            <a:chExt cx="9598082" cy="926401"/>
          </a:xfrm>
        </p:grpSpPr>
        <p:grpSp>
          <p:nvGrpSpPr>
            <p:cNvPr id="467" name="Google Shape;467;p44"/>
            <p:cNvGrpSpPr/>
            <p:nvPr/>
          </p:nvGrpSpPr>
          <p:grpSpPr>
            <a:xfrm>
              <a:off x="1809931" y="3688498"/>
              <a:ext cx="9598082" cy="926401"/>
              <a:chOff x="2760464" y="3276387"/>
              <a:chExt cx="9921215" cy="926401"/>
            </a:xfrm>
          </p:grpSpPr>
          <p:grpSp>
            <p:nvGrpSpPr>
              <p:cNvPr id="468" name="Google Shape;468;p44"/>
              <p:cNvGrpSpPr/>
              <p:nvPr/>
            </p:nvGrpSpPr>
            <p:grpSpPr>
              <a:xfrm>
                <a:off x="2835414" y="3351337"/>
                <a:ext cx="816469" cy="787713"/>
                <a:chOff x="685800" y="1236575"/>
                <a:chExt cx="938844" cy="919162"/>
              </a:xfrm>
            </p:grpSpPr>
            <p:sp>
              <p:nvSpPr>
                <p:cNvPr id="469" name="Google Shape;469;p44"/>
                <p:cNvSpPr/>
                <p:nvPr/>
              </p:nvSpPr>
              <p:spPr>
                <a:xfrm>
                  <a:off x="836612" y="1365779"/>
                  <a:ext cx="615950" cy="615950"/>
                </a:xfrm>
                <a:prstGeom prst="ellipse">
                  <a:avLst/>
                </a:prstGeom>
                <a:solidFill>
                  <a:srgbClr val="F36A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470" name="Google Shape;470;p44"/>
                <p:cNvGrpSpPr/>
                <p:nvPr/>
              </p:nvGrpSpPr>
              <p:grpSpPr>
                <a:xfrm>
                  <a:off x="685800" y="1236575"/>
                  <a:ext cx="938844" cy="919162"/>
                  <a:chOff x="836613" y="1038138"/>
                  <a:chExt cx="938844" cy="919162"/>
                </a:xfrm>
              </p:grpSpPr>
              <p:sp>
                <p:nvSpPr>
                  <p:cNvPr id="471" name="Google Shape;471;p44"/>
                  <p:cNvSpPr/>
                  <p:nvPr/>
                </p:nvSpPr>
                <p:spPr>
                  <a:xfrm>
                    <a:off x="836613" y="1530262"/>
                    <a:ext cx="425450" cy="427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38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123"/>
                          <a:pt x="107" y="221"/>
                          <a:pt x="229" y="230"/>
                        </a:cubicBezTo>
                        <a:cubicBezTo>
                          <a:pt x="229" y="192"/>
                          <a:pt x="229" y="192"/>
                          <a:pt x="229" y="192"/>
                        </a:cubicBezTo>
                        <a:cubicBezTo>
                          <a:pt x="127" y="183"/>
                          <a:pt x="46" y="102"/>
                          <a:pt x="38" y="0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72" name="Google Shape;472;p44"/>
                  <p:cNvSpPr/>
                  <p:nvPr/>
                </p:nvSpPr>
                <p:spPr>
                  <a:xfrm>
                    <a:off x="1327150" y="1038138"/>
                    <a:ext cx="425450" cy="42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191" y="230"/>
                        </a:moveTo>
                        <a:cubicBezTo>
                          <a:pt x="229" y="230"/>
                          <a:pt x="229" y="230"/>
                          <a:pt x="229" y="230"/>
                        </a:cubicBezTo>
                        <a:cubicBezTo>
                          <a:pt x="221" y="107"/>
                          <a:pt x="122" y="9"/>
                          <a:pt x="0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02" y="46"/>
                          <a:pt x="183" y="128"/>
                          <a:pt x="191" y="230"/>
                        </a:cubicBezTo>
                      </a:path>
                    </a:pathLst>
                  </a:custGeom>
                  <a:solidFill>
                    <a:srgbClr val="F36A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73" name="Google Shape;473;p44"/>
                  <p:cNvSpPr/>
                  <p:nvPr/>
                </p:nvSpPr>
                <p:spPr>
                  <a:xfrm>
                    <a:off x="836613" y="1038138"/>
                    <a:ext cx="425450" cy="42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0" y="230"/>
                        </a:moveTo>
                        <a:cubicBezTo>
                          <a:pt x="38" y="230"/>
                          <a:pt x="38" y="230"/>
                          <a:pt x="38" y="230"/>
                        </a:cubicBezTo>
                        <a:cubicBezTo>
                          <a:pt x="46" y="128"/>
                          <a:pt x="127" y="46"/>
                          <a:pt x="229" y="38"/>
                        </a:cubicBezTo>
                        <a:cubicBezTo>
                          <a:pt x="229" y="0"/>
                          <a:pt x="229" y="0"/>
                          <a:pt x="229" y="0"/>
                        </a:cubicBezTo>
                        <a:cubicBezTo>
                          <a:pt x="107" y="9"/>
                          <a:pt x="8" y="107"/>
                          <a:pt x="0" y="230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74" name="Google Shape;474;p44"/>
                  <p:cNvSpPr/>
                  <p:nvPr/>
                </p:nvSpPr>
                <p:spPr>
                  <a:xfrm>
                    <a:off x="1350007" y="1507066"/>
                    <a:ext cx="425450" cy="427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0" y="192"/>
                        </a:move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122" y="221"/>
                          <a:pt x="221" y="123"/>
                          <a:pt x="229" y="0"/>
                        </a:cubicBezTo>
                        <a:cubicBezTo>
                          <a:pt x="191" y="0"/>
                          <a:pt x="191" y="0"/>
                          <a:pt x="191" y="0"/>
                        </a:cubicBezTo>
                        <a:cubicBezTo>
                          <a:pt x="183" y="102"/>
                          <a:pt x="102" y="183"/>
                          <a:pt x="0" y="19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sp>
            <p:nvSpPr>
              <p:cNvPr id="475" name="Google Shape;475;p44"/>
              <p:cNvSpPr/>
              <p:nvPr/>
            </p:nvSpPr>
            <p:spPr>
              <a:xfrm>
                <a:off x="2760464" y="3276387"/>
                <a:ext cx="9921215" cy="926401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F36A2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76" name="Google Shape;476;p44"/>
            <p:cNvSpPr/>
            <p:nvPr/>
          </p:nvSpPr>
          <p:spPr>
            <a:xfrm>
              <a:off x="2672317" y="3736851"/>
              <a:ext cx="7946814" cy="864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Spring Boot, Java, and MySQL or MongoDB can be used to build at the back end.</a:t>
              </a: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1601247" y="1720411"/>
            <a:ext cx="13016184" cy="43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Bob needs to configure AWS for front end. He brainstorms a bit and finds a solution.  </a:t>
            </a:r>
            <a:endParaRPr/>
          </a:p>
        </p:txBody>
      </p:sp>
      <p:sp>
        <p:nvSpPr>
          <p:cNvPr id="482" name="Google Shape;482;p45"/>
          <p:cNvSpPr/>
          <p:nvPr/>
        </p:nvSpPr>
        <p:spPr>
          <a:xfrm>
            <a:off x="2535382" y="2981667"/>
            <a:ext cx="5592618" cy="1590333"/>
          </a:xfrm>
          <a:prstGeom prst="wedgeRoundRectCallout">
            <a:avLst>
              <a:gd name="adj1" fmla="val 61051"/>
              <a:gd name="adj2" fmla="val -20182"/>
              <a:gd name="adj3" fmla="val 16667"/>
            </a:avLst>
          </a:prstGeom>
          <a:solidFill>
            <a:srgbClr val="F9DEC9"/>
          </a:solidFill>
          <a:ln w="12700" cap="flat" cmpd="sng">
            <a:solidFill>
              <a:srgbClr val="E9AFA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Let me use Jenkins, Docker, and AWS to build CI/CD Pipelines, containerize the apps, and finally host them to AWS EC2 instance.</a:t>
            </a:r>
            <a:endParaRPr dirty="0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5375" y="2203539"/>
            <a:ext cx="1729148" cy="474824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5"/>
          <p:cNvSpPr txBox="1"/>
          <p:nvPr/>
        </p:nvSpPr>
        <p:spPr>
          <a:xfrm>
            <a:off x="1479550" y="7173409"/>
            <a:ext cx="13296900" cy="997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lesson, we will host the angular apps on EC2 instance, use Jenkins and Docker </a:t>
            </a:r>
            <a:endParaRPr dirty="0"/>
          </a:p>
          <a:p>
            <a:pPr marL="508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 DevOps tools, and help Bob complete his task effectively and quickly.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2567</Words>
  <Application>Microsoft Office PowerPoint</Application>
  <PresentationFormat>Custom</PresentationFormat>
  <Paragraphs>368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Open Sans</vt:lpstr>
      <vt:lpstr>Arial</vt:lpstr>
      <vt:lpstr>Oswald</vt:lpstr>
      <vt:lpstr>Calibri</vt:lpstr>
      <vt:lpstr>Tech</vt:lpstr>
      <vt:lpstr>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</vt:lpstr>
      <vt:lpstr>Create an EC2 Instance</vt:lpstr>
      <vt:lpstr>Launch Instance</vt:lpstr>
      <vt:lpstr>Connect to EC2 Instance</vt:lpstr>
      <vt:lpstr>Launch the EC2 Shell and Configure the Tools</vt:lpstr>
      <vt:lpstr>Configure Node on EC2</vt:lpstr>
      <vt:lpstr>Configure Angular CLI on EC2</vt:lpstr>
      <vt:lpstr>Configure Git on EC2 Instance</vt:lpstr>
      <vt:lpstr>Configure Docker on EC2 Instance</vt:lpstr>
      <vt:lpstr>Configure Docker on EC2 Instance</vt:lpstr>
      <vt:lpstr>Configure Docker on EC2 Instance</vt:lpstr>
      <vt:lpstr>Configure Jenkins on EC2 Instance</vt:lpstr>
      <vt:lpstr>Configure Jenkins on EC2 Instance</vt:lpstr>
      <vt:lpstr>Configure Jenkins on EC2 Instance</vt:lpstr>
      <vt:lpstr>Configure Jenkins on EC2 Instance</vt:lpstr>
      <vt:lpstr>Configure Jenkins on EC2 Instance</vt:lpstr>
      <vt:lpstr>Configure Jenkins on EC2</vt:lpstr>
      <vt:lpstr>Access Jenkins on Port 8080 of EC2</vt:lpstr>
      <vt:lpstr>Access Jenkins on Port 8080 of EC2</vt:lpstr>
      <vt:lpstr>Configure Jenkins on EC2</vt:lpstr>
      <vt:lpstr>PowerPoint Presentation</vt:lpstr>
      <vt:lpstr>Create S3 Bucket</vt:lpstr>
      <vt:lpstr>Create S3 Bucket</vt:lpstr>
      <vt:lpstr>Create S3 Bucket</vt:lpstr>
      <vt:lpstr>PowerPoint Presentation</vt:lpstr>
      <vt:lpstr>PowerPoint Presentation</vt:lpstr>
      <vt:lpstr>Create a Jenkins Pipeline Project for the Web-Admin Project</vt:lpstr>
      <vt:lpstr>Configure Jenkins Pipeline SCM for the Web-Admin Project</vt:lpstr>
      <vt:lpstr>Configure Jenkinsfile in Jenkins for the Web-Admin Project</vt:lpstr>
      <vt:lpstr>Configure GitHub Hook Trigger for the Web-Admin Project</vt:lpstr>
      <vt:lpstr>Run the Jenkins Pipeline Project for the Web-Admin Project</vt:lpstr>
      <vt:lpstr>PowerPoint Presentation</vt:lpstr>
      <vt:lpstr>Create a Jenkins Pipeline Project for the End-User Project</vt:lpstr>
      <vt:lpstr>Configure Jenkins Pipeline SCM for the End-User Project</vt:lpstr>
      <vt:lpstr>Configure Jenkinsfile in Jenkins for the End-User Project</vt:lpstr>
      <vt:lpstr>Optional: GitHub Hook Trigger for the End-User Project</vt:lpstr>
      <vt:lpstr>Run the Jenkins Pipeline Project for the End-User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Before the Next Class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</cp:revision>
  <dcterms:modified xsi:type="dcterms:W3CDTF">2022-04-21T08:41:24Z</dcterms:modified>
</cp:coreProperties>
</file>